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57"/>
  </p:notesMasterIdLst>
  <p:sldIdLst>
    <p:sldId id="256" r:id="rId2"/>
    <p:sldId id="488" r:id="rId3"/>
    <p:sldId id="442" r:id="rId4"/>
    <p:sldId id="443" r:id="rId5"/>
    <p:sldId id="444" r:id="rId6"/>
    <p:sldId id="445" r:id="rId7"/>
    <p:sldId id="446" r:id="rId8"/>
    <p:sldId id="447" r:id="rId9"/>
    <p:sldId id="448" r:id="rId10"/>
    <p:sldId id="449" r:id="rId11"/>
    <p:sldId id="450" r:id="rId12"/>
    <p:sldId id="451" r:id="rId13"/>
    <p:sldId id="353" r:id="rId14"/>
    <p:sldId id="321" r:id="rId15"/>
    <p:sldId id="490" r:id="rId16"/>
    <p:sldId id="453" r:id="rId17"/>
    <p:sldId id="452" r:id="rId18"/>
    <p:sldId id="461" r:id="rId19"/>
    <p:sldId id="462" r:id="rId20"/>
    <p:sldId id="463" r:id="rId21"/>
    <p:sldId id="491" r:id="rId22"/>
    <p:sldId id="480" r:id="rId23"/>
    <p:sldId id="465" r:id="rId24"/>
    <p:sldId id="466" r:id="rId25"/>
    <p:sldId id="489" r:id="rId26"/>
    <p:sldId id="468" r:id="rId27"/>
    <p:sldId id="469" r:id="rId28"/>
    <p:sldId id="471" r:id="rId29"/>
    <p:sldId id="472" r:id="rId30"/>
    <p:sldId id="473" r:id="rId31"/>
    <p:sldId id="474" r:id="rId32"/>
    <p:sldId id="475" r:id="rId33"/>
    <p:sldId id="476" r:id="rId34"/>
    <p:sldId id="510" r:id="rId35"/>
    <p:sldId id="479" r:id="rId36"/>
    <p:sldId id="494" r:id="rId37"/>
    <p:sldId id="492" r:id="rId38"/>
    <p:sldId id="493" r:id="rId39"/>
    <p:sldId id="495" r:id="rId40"/>
    <p:sldId id="499" r:id="rId41"/>
    <p:sldId id="498" r:id="rId42"/>
    <p:sldId id="497" r:id="rId43"/>
    <p:sldId id="496" r:id="rId44"/>
    <p:sldId id="500" r:id="rId45"/>
    <p:sldId id="502" r:id="rId46"/>
    <p:sldId id="503" r:id="rId47"/>
    <p:sldId id="501" r:id="rId48"/>
    <p:sldId id="504" r:id="rId49"/>
    <p:sldId id="505" r:id="rId50"/>
    <p:sldId id="506" r:id="rId51"/>
    <p:sldId id="507" r:id="rId52"/>
    <p:sldId id="508" r:id="rId53"/>
    <p:sldId id="509" r:id="rId54"/>
    <p:sldId id="487" r:id="rId55"/>
    <p:sldId id="341" r:id="rId56"/>
  </p:sldIdLst>
  <p:sldSz cx="10801350" cy="6858000"/>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2808E8"/>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24" autoAdjust="0"/>
  </p:normalViewPr>
  <p:slideViewPr>
    <p:cSldViewPr>
      <p:cViewPr varScale="1">
        <p:scale>
          <a:sx n="87" d="100"/>
          <a:sy n="87" d="100"/>
        </p:scale>
        <p:origin x="-84" y="-174"/>
      </p:cViewPr>
      <p:guideLst>
        <p:guide orient="horz" pos="2160"/>
        <p:guide pos="3402"/>
      </p:guideLst>
    </p:cSldViewPr>
  </p:slideViewPr>
  <p:notesTextViewPr>
    <p:cViewPr>
      <p:scale>
        <a:sx n="1" d="1"/>
        <a:sy n="1" d="1"/>
      </p:scale>
      <p:origin x="0" y="0"/>
    </p:cViewPr>
  </p:notesTextViewPr>
  <p:sorterViewPr>
    <p:cViewPr>
      <p:scale>
        <a:sx n="66" d="100"/>
        <a:sy n="66" d="100"/>
      </p:scale>
      <p:origin x="0" y="307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宋体" charset="-122"/>
              </a:defRPr>
            </a:lvl1pPr>
          </a:lstStyle>
          <a:p>
            <a:pPr>
              <a:defRPr/>
            </a:pPr>
            <a:fld id="{B2977E0E-99B2-444C-8AC5-7256F8B09D6A}" type="datetimeFigureOut">
              <a:rPr lang="zh-CN" altLang="en-US"/>
              <a:pPr>
                <a:defRPr/>
              </a:pPr>
              <a:t>2015-6-29</a:t>
            </a:fld>
            <a:endParaRPr lang="zh-CN" altLang="en-US"/>
          </a:p>
        </p:txBody>
      </p:sp>
      <p:sp>
        <p:nvSpPr>
          <p:cNvPr id="4" name="幻灯片图像占位符 3"/>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35E1B3D-F3FA-492A-A84A-C1E58D8E419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2531" name="灯片编号占位符 3"/>
          <p:cNvSpPr>
            <a:spLocks noGrp="1"/>
          </p:cNvSpPr>
          <p:nvPr>
            <p:ph type="sldNum" sz="quarter" idx="5"/>
          </p:nvPr>
        </p:nvSpPr>
        <p:spPr bwMode="auto">
          <a:noFill/>
          <a:ln>
            <a:miter lim="800000"/>
            <a:headEnd/>
            <a:tailEnd/>
          </a:ln>
        </p:spPr>
        <p:txBody>
          <a:bodyPr/>
          <a:lstStyle/>
          <a:p>
            <a:fld id="{870AB9F6-6E61-451F-A33F-1973D00707AC}" type="slidenum">
              <a:rPr lang="zh-CN" altLang="en-US" smtClean="0"/>
              <a:pPr/>
              <a:t>5</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headEnd/>
            <a:tailEnd/>
          </a:ln>
        </p:spPr>
      </p:sp>
      <p:sp>
        <p:nvSpPr>
          <p:cNvPr id="40962" name="备注占位符 2"/>
          <p:cNvSpPr>
            <a:spLocks noGrp="1"/>
          </p:cNvSpPr>
          <p:nvPr>
            <p:ph type="body" idx="1"/>
          </p:nvPr>
        </p:nvSpPr>
        <p:spPr bwMode="auto">
          <a:noFill/>
        </p:spPr>
        <p:txBody>
          <a:bodyPr wrap="square" numCol="1" anchor="t" anchorCtr="0" compatLnSpc="1">
            <a:prstTxWarp prst="textNoShape">
              <a:avLst/>
            </a:prstTxWarp>
          </a:bodyPr>
          <a:lstStyle/>
          <a:p>
            <a:r>
              <a:rPr lang="zh-CN" altLang="en-US" smtClean="0"/>
              <a:t>首发病例？目前病例数？涉及多少医院？</a:t>
            </a:r>
          </a:p>
        </p:txBody>
      </p:sp>
      <p:sp>
        <p:nvSpPr>
          <p:cNvPr id="40963" name="灯片编号占位符 3"/>
          <p:cNvSpPr>
            <a:spLocks noGrp="1"/>
          </p:cNvSpPr>
          <p:nvPr>
            <p:ph type="sldNum" sz="quarter" idx="5"/>
          </p:nvPr>
        </p:nvSpPr>
        <p:spPr bwMode="auto">
          <a:noFill/>
          <a:ln>
            <a:miter lim="800000"/>
            <a:headEnd/>
            <a:tailEnd/>
          </a:ln>
        </p:spPr>
        <p:txBody>
          <a:bodyPr/>
          <a:lstStyle/>
          <a:p>
            <a:fld id="{CED93BF7-6016-4760-A4FC-BB22D24A0251}" type="slidenum">
              <a:rPr lang="zh-CN" altLang="en-US" smtClean="0"/>
              <a:pPr/>
              <a:t>22</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10101" y="2130429"/>
            <a:ext cx="9181148"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620203" y="3886203"/>
            <a:ext cx="7560945" cy="1752599"/>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40068" y="1600203"/>
            <a:ext cx="9721215"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30979" y="274643"/>
            <a:ext cx="2430304"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40067" y="274643"/>
            <a:ext cx="7110889"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540068" y="1600203"/>
            <a:ext cx="4770596"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490686" y="1600203"/>
            <a:ext cx="4770596"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540068" y="1600203"/>
            <a:ext cx="4770596"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5490686" y="1600200"/>
            <a:ext cx="4770596"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5490686" y="3938590"/>
            <a:ext cx="4770596" cy="2187576"/>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68" y="274637"/>
            <a:ext cx="9721215" cy="1143001"/>
          </a:xfrm>
          <a:prstGeom prst="rect">
            <a:avLst/>
          </a:prstGeom>
        </p:spPr>
        <p:txBody>
          <a:bodyPr anchor="b" anchorCtr="0"/>
          <a:lstStyle>
            <a:lvl1pPr>
              <a:lnSpc>
                <a:spcPts val="3000"/>
              </a:lnSpc>
              <a:defRPr sz="2800" b="1" baseline="0">
                <a:solidFill>
                  <a:schemeClr val="tx1"/>
                </a:solidFill>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40068" y="1600202"/>
            <a:ext cx="9721215"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Text Placeholder 8"/>
          <p:cNvSpPr>
            <a:spLocks noGrp="1"/>
          </p:cNvSpPr>
          <p:nvPr>
            <p:ph type="body" sz="quarter" idx="10"/>
          </p:nvPr>
        </p:nvSpPr>
        <p:spPr>
          <a:xfrm>
            <a:off x="540068" y="5791202"/>
            <a:ext cx="9721215"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zh-CN" altLang="en-US" smtClean="0"/>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540068" y="1600203"/>
            <a:ext cx="9721215" cy="4525963"/>
          </a:xfrm>
          <a:prstGeom prst="rect">
            <a:avLst/>
          </a:prstGeom>
        </p:spPr>
        <p:txBody>
          <a:bodyPr/>
          <a:lstStyle>
            <a:lvl1pPr>
              <a:buClr>
                <a:srgbClr val="0070C0"/>
              </a:buClr>
              <a:buFont typeface="Wingdings" pitchFamily="2" charset="2"/>
              <a:buChar char="Ø"/>
              <a:defRPr/>
            </a:lvl1pPr>
            <a:lvl2pPr>
              <a:buClr>
                <a:srgbClr val="0070C0"/>
              </a:buClr>
              <a:buFont typeface="Wingdings" pitchFamily="2" charset="2"/>
              <a:buChar char="n"/>
              <a:defRPr/>
            </a:lvl2pPr>
            <a:lvl3pPr>
              <a:buClr>
                <a:srgbClr val="0070C0"/>
              </a:buClr>
              <a:buFont typeface="Wingdings" pitchFamily="2" charset="2"/>
              <a:buChar char="l"/>
              <a:defRPr/>
            </a:lvl3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3232" y="4406901"/>
            <a:ext cx="9181148"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53232" y="2906716"/>
            <a:ext cx="9181148"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40068" y="1600203"/>
            <a:ext cx="4770596"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490686" y="1600203"/>
            <a:ext cx="4770596"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0068" y="1535113"/>
            <a:ext cx="477247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40068" y="2174875"/>
            <a:ext cx="4772472" cy="39512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486943" y="1535113"/>
            <a:ext cx="477434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486943" y="2174875"/>
            <a:ext cx="4774347" cy="39512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0072" y="273050"/>
            <a:ext cx="3553570"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223028" y="273052"/>
            <a:ext cx="603825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40072" y="1435102"/>
            <a:ext cx="355357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17140" y="4800600"/>
            <a:ext cx="648081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117140" y="612775"/>
            <a:ext cx="648081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2117140" y="5367342"/>
            <a:ext cx="648081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381750"/>
            <a:ext cx="10801350" cy="476250"/>
          </a:xfrm>
          <a:prstGeom prst="rect">
            <a:avLst/>
          </a:prstGeom>
          <a:solidFill>
            <a:srgbClr val="0033CC"/>
          </a:solidFill>
          <a:ln w="9525">
            <a:noFill/>
            <a:miter lim="800000"/>
            <a:headEnd/>
            <a:tailEnd/>
          </a:ln>
          <a:effectLst/>
        </p:spPr>
        <p:txBody>
          <a:bodyPr wrap="none" anchor="ctr"/>
          <a:lstStyle/>
          <a:p>
            <a:pPr algn="ctr" eaLnBrk="0" hangingPunct="0">
              <a:defRPr/>
            </a:pPr>
            <a:endParaRPr lang="zh-CN" altLang="en-US">
              <a:latin typeface="Arial" pitchFamily="34" charset="0"/>
              <a:ea typeface="隶书" pitchFamily="49" charset="-122"/>
            </a:endParaRPr>
          </a:p>
        </p:txBody>
      </p:sp>
      <p:sp>
        <p:nvSpPr>
          <p:cNvPr id="1111" name="Text Box 87"/>
          <p:cNvSpPr txBox="1">
            <a:spLocks noChangeArrowheads="1"/>
          </p:cNvSpPr>
          <p:nvPr/>
        </p:nvSpPr>
        <p:spPr bwMode="auto">
          <a:xfrm>
            <a:off x="1231900" y="6437313"/>
            <a:ext cx="7824788" cy="338137"/>
          </a:xfrm>
          <a:prstGeom prst="rect">
            <a:avLst/>
          </a:prstGeom>
          <a:noFill/>
          <a:ln w="9525">
            <a:noFill/>
            <a:miter lim="800000"/>
            <a:headEnd/>
            <a:tailEnd/>
          </a:ln>
          <a:effectLst/>
        </p:spPr>
        <p:txBody>
          <a:bodyPr>
            <a:spAutoFit/>
          </a:bodyPr>
          <a:lstStyle/>
          <a:p>
            <a:pPr eaLnBrk="0" hangingPunct="0">
              <a:spcBef>
                <a:spcPct val="50000"/>
              </a:spcBef>
              <a:defRPr/>
            </a:pPr>
            <a:r>
              <a:rPr lang="zh-CN" altLang="en-US" sz="1600" b="1">
                <a:solidFill>
                  <a:schemeClr val="bg1"/>
                </a:solidFill>
                <a:ea typeface="Gungsuh"/>
                <a:cs typeface="Gungsuh"/>
              </a:rPr>
              <a:t>历城区疾病预防控制中心</a:t>
            </a:r>
          </a:p>
        </p:txBody>
      </p:sp>
      <p:sp>
        <p:nvSpPr>
          <p:cNvPr id="1113" name="Oval 89"/>
          <p:cNvSpPr>
            <a:spLocks noChangeArrowheads="1"/>
          </p:cNvSpPr>
          <p:nvPr/>
        </p:nvSpPr>
        <p:spPr bwMode="auto">
          <a:xfrm>
            <a:off x="0" y="5734050"/>
            <a:ext cx="1231900" cy="1049338"/>
          </a:xfrm>
          <a:prstGeom prst="ellipse">
            <a:avLst/>
          </a:prstGeom>
          <a:solidFill>
            <a:schemeClr val="bg1"/>
          </a:solidFill>
          <a:ln w="9525">
            <a:noFill/>
            <a:round/>
            <a:headEnd/>
            <a:tailEnd/>
          </a:ln>
          <a:effectLst/>
        </p:spPr>
        <p:txBody>
          <a:bodyPr wrap="none" anchor="ctr"/>
          <a:lstStyle/>
          <a:p>
            <a:pPr algn="ctr" eaLnBrk="0" hangingPunct="0">
              <a:defRPr/>
            </a:pPr>
            <a:endParaRPr lang="zh-CN" altLang="en-US">
              <a:latin typeface="Arial" pitchFamily="34" charset="0"/>
              <a:ea typeface="隶书" pitchFamily="49" charset="-122"/>
            </a:endParaRPr>
          </a:p>
        </p:txBody>
      </p:sp>
      <p:pic>
        <p:nvPicPr>
          <p:cNvPr id="1112" name="Picture 88"/>
          <p:cNvPicPr>
            <a:picLocks noChangeAspect="1" noChangeArrowheads="1"/>
          </p:cNvPicPr>
          <p:nvPr/>
        </p:nvPicPr>
        <p:blipFill>
          <a:blip r:embed="rId16"/>
          <a:srcRect/>
          <a:stretch>
            <a:fillRect/>
          </a:stretch>
        </p:blipFill>
        <p:spPr bwMode="auto">
          <a:xfrm>
            <a:off x="93663" y="5589588"/>
            <a:ext cx="1038225" cy="1125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iterate type="lt">
                                    <p:tmPct val="0"/>
                                  </p:iterate>
                                  <p:childTnLst>
                                    <p:set>
                                      <p:cBhvr>
                                        <p:cTn id="6" dur="1" fill="hold">
                                          <p:stCondLst>
                                            <p:cond delay="0"/>
                                          </p:stCondLst>
                                        </p:cTn>
                                        <p:tgtEl>
                                          <p:spTgt spid="1112"/>
                                        </p:tgtEl>
                                        <p:attrNameLst>
                                          <p:attrName>style.visibility</p:attrName>
                                        </p:attrNameLst>
                                      </p:cBhvr>
                                      <p:to>
                                        <p:strVal val="visible"/>
                                      </p:to>
                                    </p:set>
                                    <p:animEffect transition="in" filter="wedge">
                                      <p:cBhvr>
                                        <p:cTn id="7" dur="500"/>
                                        <p:tgtEl>
                                          <p:spTgt spid="1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eaLnBrk="1" fontAlgn="base" hangingPunct="1">
        <a:spcBef>
          <a:spcPct val="0"/>
        </a:spcBef>
        <a:spcAft>
          <a:spcPct val="0"/>
        </a:spcAft>
        <a:defRPr sz="4400">
          <a:solidFill>
            <a:schemeClr val="tx2"/>
          </a:solidFill>
          <a:latin typeface="Arial" pitchFamily="34" charset="0"/>
          <a:ea typeface="宋体" pitchFamily="2" charset="-122"/>
        </a:defRPr>
      </a:lvl6pPr>
      <a:lvl7pPr marL="914400" algn="ctr" rtl="0" eaLnBrk="1" fontAlgn="base" hangingPunct="1">
        <a:spcBef>
          <a:spcPct val="0"/>
        </a:spcBef>
        <a:spcAft>
          <a:spcPct val="0"/>
        </a:spcAft>
        <a:defRPr sz="4400">
          <a:solidFill>
            <a:schemeClr val="tx2"/>
          </a:solidFill>
          <a:latin typeface="Arial" pitchFamily="34" charset="0"/>
          <a:ea typeface="宋体" pitchFamily="2" charset="-122"/>
        </a:defRPr>
      </a:lvl7pPr>
      <a:lvl8pPr marL="1371600" algn="ctr" rtl="0" eaLnBrk="1" fontAlgn="base" hangingPunct="1">
        <a:spcBef>
          <a:spcPct val="0"/>
        </a:spcBef>
        <a:spcAft>
          <a:spcPct val="0"/>
        </a:spcAft>
        <a:defRPr sz="4400">
          <a:solidFill>
            <a:schemeClr val="tx2"/>
          </a:solidFill>
          <a:latin typeface="Arial" pitchFamily="34" charset="0"/>
          <a:ea typeface="宋体" pitchFamily="2" charset="-122"/>
        </a:defRPr>
      </a:lvl8pPr>
      <a:lvl9pPr marL="1828800" algn="ctr" rtl="0" eaLnBrk="1" fontAlgn="base" hangingPunct="1">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ctrTitle"/>
          </p:nvPr>
        </p:nvSpPr>
        <p:spPr bwMode="auto">
          <a:xfrm>
            <a:off x="400050" y="1428750"/>
            <a:ext cx="9866313" cy="792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b="1" smtClean="0">
                <a:latin typeface="黑体" pitchFamily="2" charset="-122"/>
                <a:ea typeface="黑体" pitchFamily="2" charset="-122"/>
              </a:rPr>
              <a:t>中东呼吸综合征（</a:t>
            </a:r>
            <a:r>
              <a:rPr lang="en-US" altLang="zh-CN" b="1" smtClean="0">
                <a:latin typeface="黑体" pitchFamily="2" charset="-122"/>
                <a:ea typeface="黑体" pitchFamily="2" charset="-122"/>
              </a:rPr>
              <a:t>MERS</a:t>
            </a:r>
            <a:r>
              <a:rPr lang="zh-CN" altLang="en-US" b="1" smtClean="0">
                <a:latin typeface="黑体" pitchFamily="2" charset="-122"/>
                <a:ea typeface="黑体" pitchFamily="2" charset="-122"/>
              </a:rPr>
              <a:t>）防控</a:t>
            </a:r>
          </a:p>
        </p:txBody>
      </p:sp>
      <p:sp>
        <p:nvSpPr>
          <p:cNvPr id="17410" name="副标题 2"/>
          <p:cNvSpPr>
            <a:spLocks noGrp="1"/>
          </p:cNvSpPr>
          <p:nvPr>
            <p:ph type="subTitle" idx="1"/>
          </p:nvPr>
        </p:nvSpPr>
        <p:spPr bwMode="auto">
          <a:xfrm>
            <a:off x="1614488" y="3429000"/>
            <a:ext cx="7740650" cy="2016125"/>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pPr>
            <a:r>
              <a:rPr lang="zh-CN" altLang="en-US" sz="2800" smtClean="0"/>
              <a:t>历城区疾病预防控制中心</a:t>
            </a:r>
          </a:p>
          <a:p>
            <a:pPr eaLnBrk="1" hangingPunct="1">
              <a:lnSpc>
                <a:spcPct val="150000"/>
              </a:lnSpc>
            </a:pPr>
            <a:r>
              <a:rPr lang="en-US" altLang="zh-CN" sz="2800" smtClean="0"/>
              <a:t>2015</a:t>
            </a:r>
            <a:r>
              <a:rPr lang="zh-CN" altLang="en-US" sz="2800" smtClean="0"/>
              <a:t>年</a:t>
            </a:r>
            <a:r>
              <a:rPr lang="en-US" altLang="zh-CN" sz="2800" smtClean="0"/>
              <a:t>6</a:t>
            </a:r>
            <a:r>
              <a:rPr lang="zh-CN" altLang="en-US" sz="2800" smtClean="0"/>
              <a:t>月</a:t>
            </a:r>
            <a:r>
              <a:rPr lang="en-US" altLang="zh-CN" sz="2800" smtClean="0"/>
              <a:t>29</a:t>
            </a:r>
            <a:r>
              <a:rPr lang="zh-CN" altLang="en-US" sz="2800" smtClean="0"/>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smtClean="0">
                <a:latin typeface="黑体" pitchFamily="2" charset="-122"/>
                <a:ea typeface="黑体" pitchFamily="2" charset="-122"/>
              </a:rPr>
              <a:t>潜伏期及传染期</a:t>
            </a:r>
          </a:p>
        </p:txBody>
      </p:sp>
      <p:sp>
        <p:nvSpPr>
          <p:cNvPr id="27650" name="内容占位符 2"/>
          <p:cNvSpPr>
            <a:spLocks noGrp="1"/>
          </p:cNvSpPr>
          <p:nvPr>
            <p:ph idx="1"/>
          </p:nvPr>
        </p:nvSpPr>
        <p:spPr bwMode="auto">
          <a:xfrm>
            <a:off x="471488" y="1214438"/>
            <a:ext cx="972185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zh-CN" sz="2400" smtClean="0">
                <a:latin typeface="华文细黑"/>
                <a:ea typeface="华文细黑"/>
                <a:cs typeface="华文细黑"/>
              </a:rPr>
              <a:t>潜伏期为</a:t>
            </a:r>
            <a:r>
              <a:rPr lang="en-US" altLang="zh-CN" sz="2400" smtClean="0">
                <a:latin typeface="华文细黑"/>
                <a:ea typeface="华文细黑"/>
                <a:cs typeface="华文细黑"/>
              </a:rPr>
              <a:t>2-14</a:t>
            </a:r>
            <a:r>
              <a:rPr lang="zh-CN" altLang="zh-CN" sz="2400" smtClean="0">
                <a:latin typeface="华文细黑"/>
                <a:ea typeface="华文细黑"/>
                <a:cs typeface="华文细黑"/>
              </a:rPr>
              <a:t>天</a:t>
            </a:r>
            <a:r>
              <a:rPr lang="zh-CN" altLang="en-US" sz="2400" smtClean="0">
                <a:latin typeface="华文细黑"/>
                <a:ea typeface="华文细黑"/>
                <a:cs typeface="华文细黑"/>
              </a:rPr>
              <a:t>，常见为</a:t>
            </a:r>
            <a:r>
              <a:rPr lang="en-US" altLang="zh-CN" sz="2400" smtClean="0">
                <a:latin typeface="华文细黑"/>
                <a:ea typeface="华文细黑"/>
                <a:cs typeface="华文细黑"/>
              </a:rPr>
              <a:t>5-6</a:t>
            </a:r>
            <a:r>
              <a:rPr lang="zh-CN" altLang="en-US" sz="2400" smtClean="0">
                <a:latin typeface="华文细黑"/>
                <a:ea typeface="华文细黑"/>
                <a:cs typeface="华文细黑"/>
              </a:rPr>
              <a:t>天</a:t>
            </a:r>
            <a:r>
              <a:rPr lang="zh-CN" altLang="zh-CN" sz="2400" smtClean="0">
                <a:latin typeface="华文细黑"/>
                <a:ea typeface="华文细黑"/>
                <a:cs typeface="华文细黑"/>
              </a:rPr>
              <a:t>。</a:t>
            </a:r>
          </a:p>
          <a:p>
            <a:pPr eaLnBrk="1" hangingPunct="1">
              <a:lnSpc>
                <a:spcPct val="150000"/>
              </a:lnSpc>
              <a:buFont typeface="Wingdings"/>
              <a:buChar char="Ø"/>
            </a:pPr>
            <a:r>
              <a:rPr lang="zh-CN" altLang="zh-CN" sz="2400" smtClean="0">
                <a:latin typeface="华文细黑"/>
                <a:ea typeface="华文细黑"/>
                <a:cs typeface="华文细黑"/>
              </a:rPr>
              <a:t>患者出现症状后</a:t>
            </a:r>
            <a:r>
              <a:rPr lang="zh-CN" altLang="en-US" sz="2400" smtClean="0">
                <a:latin typeface="华文细黑"/>
                <a:ea typeface="华文细黑"/>
                <a:cs typeface="华文细黑"/>
              </a:rPr>
              <a:t>可</a:t>
            </a:r>
            <a:r>
              <a:rPr lang="zh-CN" altLang="zh-CN" sz="2400" smtClean="0">
                <a:latin typeface="华文细黑"/>
                <a:ea typeface="华文细黑"/>
                <a:cs typeface="华文细黑"/>
              </a:rPr>
              <a:t>排出病毒，传染期持续时间不明</a:t>
            </a:r>
            <a:r>
              <a:rPr lang="zh-CN" altLang="en-US" sz="2400" smtClean="0">
                <a:latin typeface="华文细黑"/>
                <a:ea typeface="华文细黑"/>
                <a:cs typeface="华文细黑"/>
              </a:rPr>
              <a:t>。</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zh-CN" sz="2400" smtClean="0">
                <a:latin typeface="华文细黑"/>
                <a:ea typeface="华文细黑"/>
                <a:cs typeface="华文细黑"/>
              </a:rPr>
              <a:t>潜伏期病人不具有传染性。</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zh-CN" sz="2400" smtClean="0">
                <a:latin typeface="华文细黑"/>
                <a:ea typeface="华文细黑"/>
                <a:cs typeface="华文细黑"/>
              </a:rPr>
              <a:t>无症状患者可能不具有传染性。</a:t>
            </a:r>
          </a:p>
          <a:p>
            <a:pPr eaLnBrk="1" hangingPunct="1">
              <a:lnSpc>
                <a:spcPct val="150000"/>
              </a:lnSpc>
              <a:buFont typeface="Wingdings"/>
              <a:buChar char="Ø"/>
            </a:pPr>
            <a:endParaRPr lang="zh-CN" altLang="en-US" sz="2400" smtClean="0">
              <a:latin typeface="华文细黑"/>
              <a:ea typeface="华文细黑"/>
              <a:cs typeface="华文细黑"/>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
          <p:cNvSpPr>
            <a:spLocks noGrp="1"/>
          </p:cNvSpPr>
          <p:nvPr>
            <p:ph type="title"/>
          </p:nvPr>
        </p:nvSpPr>
        <p:spPr bwMode="auto">
          <a:xfrm>
            <a:off x="542925" y="142875"/>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200" b="1" smtClean="0">
                <a:latin typeface="黑体" pitchFamily="2" charset="-122"/>
                <a:ea typeface="黑体" pitchFamily="2" charset="-122"/>
              </a:rPr>
              <a:t>临床表现</a:t>
            </a:r>
          </a:p>
        </p:txBody>
      </p:sp>
      <p:sp>
        <p:nvSpPr>
          <p:cNvPr id="28674" name="内容占位符 2"/>
          <p:cNvSpPr>
            <a:spLocks noGrp="1"/>
          </p:cNvSpPr>
          <p:nvPr>
            <p:ph idx="1"/>
          </p:nvPr>
        </p:nvSpPr>
        <p:spPr bwMode="auto">
          <a:xfrm>
            <a:off x="328613" y="1000125"/>
            <a:ext cx="9793287" cy="4929188"/>
          </a:xfrm>
          <a:noFill/>
          <a:ln>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150000"/>
              </a:lnSpc>
              <a:buFont typeface="Wingdings"/>
              <a:buChar char="Ø"/>
            </a:pPr>
            <a:r>
              <a:rPr lang="zh-CN" altLang="zh-CN" sz="2400" smtClean="0">
                <a:latin typeface="华文细黑"/>
                <a:ea typeface="华文细黑"/>
                <a:cs typeface="华文细黑"/>
              </a:rPr>
              <a:t>无特异性。</a:t>
            </a:r>
            <a:r>
              <a:rPr lang="zh-CN" altLang="en-US" sz="2400" smtClean="0">
                <a:latin typeface="华文细黑"/>
                <a:ea typeface="华文细黑"/>
                <a:cs typeface="华文细黑"/>
              </a:rPr>
              <a:t>临床可表现为重症、轻症和无症状感染。</a:t>
            </a:r>
            <a:endParaRPr lang="en-US" altLang="zh-CN" sz="2400" smtClean="0">
              <a:latin typeface="华文细黑"/>
              <a:ea typeface="华文细黑"/>
              <a:cs typeface="华文细黑"/>
            </a:endParaRPr>
          </a:p>
          <a:p>
            <a:pPr algn="just" eaLnBrk="1" hangingPunct="1">
              <a:lnSpc>
                <a:spcPct val="150000"/>
              </a:lnSpc>
              <a:buFont typeface="Wingdings"/>
              <a:buChar char="Ø"/>
            </a:pPr>
            <a:r>
              <a:rPr lang="zh-CN" altLang="zh-CN" sz="2400" smtClean="0">
                <a:latin typeface="华文细黑"/>
                <a:ea typeface="华文细黑"/>
                <a:cs typeface="华文细黑"/>
              </a:rPr>
              <a:t>通常表现为肺炎等急性呼吸道感染，伴发热（≥</a:t>
            </a:r>
            <a:r>
              <a:rPr lang="en-US" altLang="zh-CN" sz="2400" smtClean="0">
                <a:latin typeface="华文细黑"/>
                <a:ea typeface="华文细黑"/>
                <a:cs typeface="华文细黑"/>
              </a:rPr>
              <a:t>38</a:t>
            </a:r>
            <a:r>
              <a:rPr lang="zh-CN" altLang="zh-CN" sz="2400" smtClean="0">
                <a:latin typeface="华文细黑"/>
                <a:ea typeface="华文细黑"/>
                <a:cs typeface="华文细黑"/>
              </a:rPr>
              <a:t>℃）、咳嗽、气短，但起病急，病情进展迅速</a:t>
            </a:r>
            <a:r>
              <a:rPr lang="zh-CN" altLang="en-US" sz="2400" smtClean="0">
                <a:latin typeface="华文细黑"/>
                <a:ea typeface="华文细黑"/>
                <a:cs typeface="华文细黑"/>
              </a:rPr>
              <a:t>；</a:t>
            </a:r>
            <a:endParaRPr lang="en-US" altLang="zh-CN" sz="2400" smtClean="0">
              <a:latin typeface="华文细黑"/>
              <a:ea typeface="华文细黑"/>
              <a:cs typeface="华文细黑"/>
            </a:endParaRPr>
          </a:p>
          <a:p>
            <a:pPr lvl="1" algn="just" eaLnBrk="1" hangingPunct="1">
              <a:lnSpc>
                <a:spcPct val="150000"/>
              </a:lnSpc>
              <a:buFont typeface="Wingdings"/>
              <a:buChar char="n"/>
            </a:pPr>
            <a:r>
              <a:rPr lang="zh-CN" altLang="zh-CN" sz="2400" smtClean="0">
                <a:latin typeface="华文细黑"/>
                <a:ea typeface="华文细黑"/>
                <a:cs typeface="华文细黑"/>
              </a:rPr>
              <a:t>可发展为肺水肿、急性呼吸窘迫综合征（</a:t>
            </a:r>
            <a:r>
              <a:rPr lang="en-US" altLang="zh-CN" sz="2400" smtClean="0">
                <a:latin typeface="华文细黑"/>
                <a:ea typeface="华文细黑"/>
                <a:cs typeface="华文细黑"/>
              </a:rPr>
              <a:t>ARDS</a:t>
            </a:r>
            <a:r>
              <a:rPr lang="zh-CN" altLang="zh-CN" sz="2400" smtClean="0">
                <a:latin typeface="华文细黑"/>
                <a:ea typeface="华文细黑"/>
                <a:cs typeface="华文细黑"/>
              </a:rPr>
              <a:t>）、感染性休克等</a:t>
            </a:r>
            <a:endParaRPr lang="en-US" altLang="zh-CN" sz="2400" smtClean="0">
              <a:latin typeface="华文细黑"/>
              <a:ea typeface="华文细黑"/>
              <a:cs typeface="华文细黑"/>
            </a:endParaRPr>
          </a:p>
          <a:p>
            <a:pPr lvl="1" algn="just" eaLnBrk="1" hangingPunct="1">
              <a:lnSpc>
                <a:spcPct val="150000"/>
              </a:lnSpc>
              <a:buFont typeface="Wingdings"/>
              <a:buChar char="n"/>
            </a:pPr>
            <a:r>
              <a:rPr lang="zh-CN" altLang="zh-CN" sz="2400" smtClean="0">
                <a:latin typeface="华文细黑"/>
                <a:ea typeface="华文细黑"/>
                <a:cs typeface="华文细黑"/>
              </a:rPr>
              <a:t>可出现肾衰、心包炎、弥散性血管内凝血（</a:t>
            </a:r>
            <a:r>
              <a:rPr lang="en-US" altLang="zh-CN" sz="2400" smtClean="0">
                <a:latin typeface="华文细黑"/>
                <a:ea typeface="华文细黑"/>
                <a:cs typeface="华文细黑"/>
              </a:rPr>
              <a:t>DIC</a:t>
            </a:r>
            <a:r>
              <a:rPr lang="zh-CN" altLang="zh-CN" sz="2400" smtClean="0">
                <a:latin typeface="华文细黑"/>
                <a:ea typeface="华文细黑"/>
                <a:cs typeface="华文细黑"/>
              </a:rPr>
              <a:t>）等并发症，甚至死亡。</a:t>
            </a:r>
            <a:endParaRPr lang="en-US" altLang="zh-CN" sz="2400" smtClean="0">
              <a:latin typeface="华文细黑"/>
              <a:ea typeface="华文细黑"/>
              <a:cs typeface="华文细黑"/>
            </a:endParaRPr>
          </a:p>
          <a:p>
            <a:pPr lvl="1" algn="just" eaLnBrk="1" hangingPunct="1">
              <a:lnSpc>
                <a:spcPct val="150000"/>
              </a:lnSpc>
              <a:buFont typeface="Wingdings"/>
              <a:buChar char="n"/>
            </a:pPr>
            <a:r>
              <a:rPr lang="zh-CN" altLang="zh-CN" sz="2400" smtClean="0">
                <a:latin typeface="华文细黑"/>
                <a:ea typeface="华文细黑"/>
                <a:cs typeface="华文细黑"/>
              </a:rPr>
              <a:t>也有病例出现腹泻等胃肠道症状</a:t>
            </a:r>
            <a:r>
              <a:rPr lang="zh-CN" altLang="en-US" sz="2400" smtClean="0">
                <a:latin typeface="华文细黑"/>
                <a:ea typeface="华文细黑"/>
                <a:cs typeface="华文细黑"/>
              </a:rPr>
              <a:t>，或</a:t>
            </a:r>
            <a:r>
              <a:rPr lang="zh-CN" altLang="zh-CN" sz="2400" smtClean="0">
                <a:latin typeface="华文细黑"/>
                <a:ea typeface="华文细黑"/>
                <a:cs typeface="华文细黑"/>
              </a:rPr>
              <a:t>仅表现为普通感冒</a:t>
            </a:r>
            <a:r>
              <a:rPr lang="zh-CN" altLang="en-US" sz="2400" smtClean="0">
                <a:latin typeface="华文细黑"/>
                <a:ea typeface="华文细黑"/>
                <a:cs typeface="华文细黑"/>
              </a:rPr>
              <a:t>症状。</a:t>
            </a:r>
            <a:endParaRPr lang="en-US" altLang="zh-CN" sz="2400" smtClean="0">
              <a:latin typeface="华文细黑"/>
              <a:ea typeface="华文细黑"/>
              <a:cs typeface="华文细黑"/>
            </a:endParaRPr>
          </a:p>
          <a:p>
            <a:pPr algn="just" eaLnBrk="1" hangingPunct="1">
              <a:lnSpc>
                <a:spcPct val="150000"/>
              </a:lnSpc>
              <a:buFont typeface="Wingdings"/>
              <a:buChar char="Ø"/>
            </a:pPr>
            <a:r>
              <a:rPr lang="zh-CN" altLang="zh-CN" sz="2400" smtClean="0">
                <a:latin typeface="华文细黑"/>
                <a:ea typeface="华文细黑"/>
                <a:cs typeface="华文细黑"/>
              </a:rPr>
              <a:t>二代病例往往比原发病例症状轻，很多二代病例</a:t>
            </a:r>
            <a:r>
              <a:rPr lang="zh-CN" altLang="en-US" sz="2400" smtClean="0">
                <a:latin typeface="华文细黑"/>
                <a:ea typeface="华文细黑"/>
                <a:cs typeface="华文细黑"/>
              </a:rPr>
              <a:t>为轻症、</a:t>
            </a:r>
            <a:r>
              <a:rPr lang="zh-CN" altLang="zh-CN" sz="2400" smtClean="0">
                <a:latin typeface="华文细黑"/>
                <a:ea typeface="华文细黑"/>
                <a:cs typeface="华文细黑"/>
              </a:rPr>
              <a:t>无症状</a:t>
            </a:r>
            <a:r>
              <a:rPr lang="zh-CN" altLang="en-US" sz="2400" smtClean="0">
                <a:latin typeface="华文细黑"/>
                <a:ea typeface="华文细黑"/>
                <a:cs typeface="华文细黑"/>
              </a:rPr>
              <a:t>感染</a:t>
            </a:r>
            <a:r>
              <a:rPr lang="zh-CN" altLang="zh-CN" sz="2400" smtClean="0">
                <a:latin typeface="华文细黑"/>
                <a:ea typeface="华文细黑"/>
                <a:cs typeface="华文细黑"/>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zh-CN" sz="3200" b="1" smtClean="0">
                <a:latin typeface="黑体" pitchFamily="2" charset="-122"/>
                <a:ea typeface="黑体" pitchFamily="2" charset="-122"/>
              </a:rPr>
              <a:t>治疗</a:t>
            </a:r>
            <a:r>
              <a:rPr lang="zh-CN" altLang="en-US" sz="3200" b="1" smtClean="0">
                <a:latin typeface="黑体" pitchFamily="2" charset="-122"/>
                <a:ea typeface="黑体" pitchFamily="2" charset="-122"/>
              </a:rPr>
              <a:t>和预防</a:t>
            </a:r>
            <a:r>
              <a:rPr lang="zh-CN" altLang="zh-CN" sz="3200" b="1" smtClean="0">
                <a:latin typeface="黑体" pitchFamily="2" charset="-122"/>
                <a:ea typeface="黑体" pitchFamily="2" charset="-122"/>
              </a:rPr>
              <a:t/>
            </a:r>
            <a:br>
              <a:rPr lang="zh-CN" altLang="zh-CN" sz="3200" b="1" smtClean="0">
                <a:latin typeface="黑体" pitchFamily="2" charset="-122"/>
                <a:ea typeface="黑体" pitchFamily="2" charset="-122"/>
              </a:rPr>
            </a:br>
            <a:endParaRPr lang="zh-CN" altLang="en-US" sz="3200" b="1" smtClean="0">
              <a:latin typeface="黑体" pitchFamily="2" charset="-122"/>
              <a:ea typeface="黑体" pitchFamily="2" charset="-122"/>
            </a:endParaRPr>
          </a:p>
        </p:txBody>
      </p:sp>
      <p:sp>
        <p:nvSpPr>
          <p:cNvPr id="29698" name="内容占位符 2"/>
          <p:cNvSpPr>
            <a:spLocks noGrp="1"/>
          </p:cNvSpPr>
          <p:nvPr>
            <p:ph idx="1"/>
          </p:nvPr>
        </p:nvSpPr>
        <p:spPr bwMode="auto">
          <a:xfrm>
            <a:off x="471488" y="1285875"/>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200000"/>
              </a:lnSpc>
              <a:buFont typeface="Wingdings"/>
              <a:buChar char="Ø"/>
            </a:pPr>
            <a:r>
              <a:rPr lang="zh-CN" altLang="zh-CN" sz="2400" smtClean="0">
                <a:latin typeface="华文细黑"/>
                <a:ea typeface="华文细黑"/>
                <a:cs typeface="华文细黑"/>
              </a:rPr>
              <a:t>目前无特异性抗病毒药物和治疗方法</a:t>
            </a:r>
            <a:r>
              <a:rPr lang="zh-CN" altLang="en-US" sz="2400" smtClean="0">
                <a:latin typeface="华文细黑"/>
                <a:ea typeface="华文细黑"/>
                <a:cs typeface="华文细黑"/>
              </a:rPr>
              <a:t>。</a:t>
            </a:r>
            <a:endParaRPr lang="en-US" altLang="zh-CN" sz="2400" smtClean="0">
              <a:latin typeface="华文细黑"/>
              <a:ea typeface="华文细黑"/>
              <a:cs typeface="华文细黑"/>
            </a:endParaRPr>
          </a:p>
          <a:p>
            <a:pPr lvl="1" eaLnBrk="1" hangingPunct="1">
              <a:lnSpc>
                <a:spcPct val="200000"/>
              </a:lnSpc>
              <a:buFont typeface="Wingdings"/>
              <a:buChar char="n"/>
            </a:pPr>
            <a:r>
              <a:rPr lang="zh-CN" altLang="zh-CN" sz="2400" smtClean="0">
                <a:latin typeface="华文细黑"/>
                <a:ea typeface="华文细黑"/>
                <a:cs typeface="华文细黑"/>
              </a:rPr>
              <a:t>在对症治疗的基础上，防治并发症，并进行有效的器官功能支持。</a:t>
            </a:r>
            <a:endParaRPr lang="en-US" altLang="zh-CN" sz="2400" smtClean="0">
              <a:latin typeface="华文细黑"/>
              <a:ea typeface="华文细黑"/>
              <a:cs typeface="华文细黑"/>
            </a:endParaRPr>
          </a:p>
          <a:p>
            <a:pPr lvl="1" eaLnBrk="1" hangingPunct="1">
              <a:lnSpc>
                <a:spcPct val="200000"/>
              </a:lnSpc>
              <a:buFont typeface="Wingdings"/>
              <a:buChar char="n"/>
            </a:pPr>
            <a:r>
              <a:rPr lang="zh-CN" altLang="zh-CN" sz="2400" smtClean="0">
                <a:latin typeface="华文细黑"/>
                <a:ea typeface="华文细黑"/>
                <a:cs typeface="华文细黑"/>
              </a:rPr>
              <a:t>实施有效的呼吸支持（包括氧疗、无创／有创机械通气）、循环支持和肾脏支持等</a:t>
            </a:r>
            <a:r>
              <a:rPr lang="zh-CN" altLang="en-US" sz="2400" smtClean="0">
                <a:latin typeface="华文细黑"/>
                <a:ea typeface="华文细黑"/>
                <a:cs typeface="华文细黑"/>
              </a:rPr>
              <a:t>。</a:t>
            </a:r>
            <a:endParaRPr lang="en-US" altLang="zh-CN" sz="2400" smtClean="0">
              <a:latin typeface="华文细黑"/>
              <a:ea typeface="华文细黑"/>
              <a:cs typeface="华文细黑"/>
            </a:endParaRPr>
          </a:p>
          <a:p>
            <a:pPr eaLnBrk="1" hangingPunct="1">
              <a:lnSpc>
                <a:spcPct val="200000"/>
              </a:lnSpc>
              <a:buFont typeface="Wingdings"/>
              <a:buChar char="Ø"/>
            </a:pPr>
            <a:r>
              <a:rPr lang="zh-CN" altLang="zh-CN" sz="2400" smtClean="0">
                <a:latin typeface="华文细黑"/>
                <a:ea typeface="华文细黑"/>
                <a:cs typeface="华文细黑"/>
              </a:rPr>
              <a:t>目前</a:t>
            </a:r>
            <a:r>
              <a:rPr lang="zh-CN" altLang="en-US" sz="2400" smtClean="0">
                <a:latin typeface="华文细黑"/>
                <a:ea typeface="华文细黑"/>
                <a:cs typeface="华文细黑"/>
              </a:rPr>
              <a:t>尚</a:t>
            </a:r>
            <a:r>
              <a:rPr lang="zh-CN" altLang="zh-CN" sz="2400" smtClean="0">
                <a:latin typeface="华文细黑"/>
                <a:ea typeface="华文细黑"/>
                <a:cs typeface="华文细黑"/>
              </a:rPr>
              <a:t>无</a:t>
            </a:r>
            <a:r>
              <a:rPr lang="zh-CN" altLang="en-US" sz="2400" smtClean="0">
                <a:latin typeface="华文细黑"/>
                <a:ea typeface="华文细黑"/>
                <a:cs typeface="华文细黑"/>
              </a:rPr>
              <a:t>可用的</a:t>
            </a:r>
            <a:r>
              <a:rPr lang="zh-CN" altLang="zh-CN" sz="2400" smtClean="0">
                <a:latin typeface="华文细黑"/>
                <a:ea typeface="华文细黑"/>
                <a:cs typeface="华文细黑"/>
              </a:rPr>
              <a:t>疫苗。</a:t>
            </a:r>
            <a:endParaRPr lang="zh-CN" altLang="en-US" sz="2400" smtClean="0">
              <a:latin typeface="华文细黑"/>
              <a:ea typeface="华文细黑"/>
              <a:cs typeface="华文细黑"/>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p:cNvSpPr>
            <a:spLocks noGrp="1"/>
          </p:cNvSpPr>
          <p:nvPr>
            <p:ph type="title"/>
          </p:nvPr>
        </p:nvSpPr>
        <p:spPr bwMode="auto">
          <a:xfrm>
            <a:off x="1185863" y="2357438"/>
            <a:ext cx="8421687" cy="7905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4000" smtClean="0">
                <a:latin typeface="黑体" pitchFamily="2" charset="-122"/>
                <a:ea typeface="黑体" pitchFamily="2" charset="-122"/>
              </a:rPr>
              <a:t>全球最新疫情信息</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bwMode="auto">
          <a:xfrm>
            <a:off x="1317625" y="120650"/>
            <a:ext cx="8420100" cy="7905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z="3200" b="1" smtClean="0">
                <a:latin typeface="黑体" pitchFamily="2" charset="-122"/>
                <a:ea typeface="黑体" pitchFamily="2" charset="-122"/>
              </a:rPr>
              <a:t>MERS</a:t>
            </a:r>
            <a:r>
              <a:rPr lang="zh-CN" altLang="en-US" sz="3200" b="1" smtClean="0">
                <a:latin typeface="黑体" pitchFamily="2" charset="-122"/>
                <a:ea typeface="黑体" pitchFamily="2" charset="-122"/>
              </a:rPr>
              <a:t>全球疫情概况</a:t>
            </a:r>
            <a:r>
              <a:rPr lang="zh-CN" altLang="en-US" sz="2800" b="1" smtClean="0">
                <a:latin typeface="黑体" pitchFamily="2" charset="-122"/>
                <a:ea typeface="黑体" pitchFamily="2" charset="-122"/>
              </a:rPr>
              <a:t>（</a:t>
            </a:r>
            <a:r>
              <a:rPr lang="en-US" altLang="zh-CN" sz="2800" b="1" smtClean="0">
                <a:latin typeface="黑体" pitchFamily="2" charset="-122"/>
                <a:ea typeface="黑体" pitchFamily="2" charset="-122"/>
              </a:rPr>
              <a:t> WHO,</a:t>
            </a:r>
            <a:r>
              <a:rPr lang="zh-CN" altLang="en-US" sz="2800" b="1" smtClean="0">
                <a:solidFill>
                  <a:srgbClr val="000000"/>
                </a:solidFill>
                <a:latin typeface="黑体" pitchFamily="2" charset="-122"/>
                <a:ea typeface="黑体" pitchFamily="2" charset="-122"/>
              </a:rPr>
              <a:t>截止</a:t>
            </a:r>
            <a:r>
              <a:rPr lang="en-US" altLang="zh-CN" sz="2800" b="1" smtClean="0">
                <a:solidFill>
                  <a:srgbClr val="000000"/>
                </a:solidFill>
                <a:latin typeface="黑体" pitchFamily="2" charset="-122"/>
                <a:ea typeface="黑体" pitchFamily="2" charset="-122"/>
              </a:rPr>
              <a:t>2015</a:t>
            </a:r>
            <a:r>
              <a:rPr lang="zh-CN" altLang="en-US" sz="2800" b="1" smtClean="0">
                <a:solidFill>
                  <a:srgbClr val="000000"/>
                </a:solidFill>
                <a:latin typeface="黑体" pitchFamily="2" charset="-122"/>
                <a:ea typeface="黑体" pitchFamily="2" charset="-122"/>
              </a:rPr>
              <a:t>年</a:t>
            </a:r>
            <a:r>
              <a:rPr lang="en-US" altLang="zh-CN" sz="2800" b="1" smtClean="0">
                <a:solidFill>
                  <a:srgbClr val="000000"/>
                </a:solidFill>
                <a:latin typeface="黑体" pitchFamily="2" charset="-122"/>
                <a:ea typeface="黑体" pitchFamily="2" charset="-122"/>
              </a:rPr>
              <a:t>6</a:t>
            </a:r>
            <a:r>
              <a:rPr lang="zh-CN" altLang="en-US" sz="2800" b="1" smtClean="0">
                <a:solidFill>
                  <a:srgbClr val="000000"/>
                </a:solidFill>
                <a:latin typeface="黑体" pitchFamily="2" charset="-122"/>
                <a:ea typeface="黑体" pitchFamily="2" charset="-122"/>
              </a:rPr>
              <a:t>月</a:t>
            </a:r>
            <a:r>
              <a:rPr lang="en-US" altLang="zh-CN" sz="2800" b="1" smtClean="0">
                <a:solidFill>
                  <a:srgbClr val="000000"/>
                </a:solidFill>
                <a:latin typeface="黑体" pitchFamily="2" charset="-122"/>
                <a:ea typeface="黑体" pitchFamily="2" charset="-122"/>
              </a:rPr>
              <a:t>23</a:t>
            </a:r>
            <a:r>
              <a:rPr lang="zh-CN" altLang="en-US" sz="2800" b="1" smtClean="0">
                <a:solidFill>
                  <a:srgbClr val="000000"/>
                </a:solidFill>
                <a:latin typeface="黑体" pitchFamily="2" charset="-122"/>
                <a:ea typeface="黑体" pitchFamily="2" charset="-122"/>
              </a:rPr>
              <a:t>日</a:t>
            </a:r>
            <a:r>
              <a:rPr lang="zh-CN" altLang="en-US" sz="2800" b="1" smtClean="0">
                <a:latin typeface="黑体" pitchFamily="2" charset="-122"/>
                <a:ea typeface="黑体" pitchFamily="2" charset="-122"/>
              </a:rPr>
              <a:t>）</a:t>
            </a:r>
            <a:endParaRPr lang="en-US" altLang="en-US" sz="3600" b="1" smtClean="0">
              <a:latin typeface="黑体" pitchFamily="2" charset="-122"/>
              <a:ea typeface="黑体" pitchFamily="2" charset="-122"/>
            </a:endParaRPr>
          </a:p>
        </p:txBody>
      </p:sp>
      <p:sp>
        <p:nvSpPr>
          <p:cNvPr id="31746" name="Content Placeholder 2"/>
          <p:cNvSpPr>
            <a:spLocks noGrp="1"/>
          </p:cNvSpPr>
          <p:nvPr>
            <p:ph idx="1"/>
          </p:nvPr>
        </p:nvSpPr>
        <p:spPr bwMode="auto">
          <a:xfrm>
            <a:off x="328613" y="1214438"/>
            <a:ext cx="10291762" cy="5095875"/>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a:buChar char="Ø"/>
            </a:pPr>
            <a:r>
              <a:rPr lang="zh-CN" altLang="en-US" sz="2400" smtClean="0">
                <a:latin typeface="华文细黑"/>
              </a:rPr>
              <a:t>截止</a:t>
            </a:r>
            <a:r>
              <a:rPr lang="en-US" altLang="zh-CN" sz="2400" smtClean="0">
                <a:latin typeface="华文细黑"/>
              </a:rPr>
              <a:t>2015</a:t>
            </a:r>
            <a:r>
              <a:rPr lang="zh-CN" altLang="en-US" sz="2400" smtClean="0">
                <a:latin typeface="华文细黑"/>
              </a:rPr>
              <a:t>年</a:t>
            </a:r>
            <a:r>
              <a:rPr lang="en-US" altLang="zh-CN" sz="2400" smtClean="0">
                <a:latin typeface="华文细黑"/>
              </a:rPr>
              <a:t>6</a:t>
            </a:r>
            <a:r>
              <a:rPr lang="zh-CN" altLang="en-US" sz="2400" smtClean="0">
                <a:latin typeface="华文细黑"/>
              </a:rPr>
              <a:t>月</a:t>
            </a:r>
            <a:r>
              <a:rPr lang="en-US" altLang="zh-CN" sz="2400" smtClean="0">
                <a:latin typeface="华文细黑"/>
              </a:rPr>
              <a:t>23</a:t>
            </a:r>
            <a:r>
              <a:rPr lang="zh-CN" altLang="en-US" sz="2400" smtClean="0">
                <a:latin typeface="华文细黑"/>
              </a:rPr>
              <a:t>日，全球共有</a:t>
            </a:r>
            <a:r>
              <a:rPr lang="en-US" altLang="zh-CN" sz="2400" smtClean="0">
                <a:latin typeface="华文细黑"/>
              </a:rPr>
              <a:t>26</a:t>
            </a:r>
            <a:r>
              <a:rPr lang="zh-CN" altLang="en-US" sz="2400" smtClean="0">
                <a:latin typeface="华文细黑"/>
              </a:rPr>
              <a:t>个国家报告</a:t>
            </a:r>
            <a:r>
              <a:rPr lang="en-US" altLang="zh-CN" sz="2400" smtClean="0">
                <a:latin typeface="华文细黑"/>
              </a:rPr>
              <a:t>MERS</a:t>
            </a:r>
            <a:r>
              <a:rPr lang="zh-CN" altLang="en-US" sz="2400" smtClean="0">
                <a:latin typeface="华文细黑"/>
              </a:rPr>
              <a:t>确诊病例</a:t>
            </a:r>
            <a:r>
              <a:rPr lang="en-US" altLang="zh-CN" sz="2400" smtClean="0">
                <a:latin typeface="华文细黑"/>
              </a:rPr>
              <a:t>1348</a:t>
            </a:r>
            <a:r>
              <a:rPr lang="zh-CN" altLang="en-US" sz="2400" smtClean="0">
                <a:latin typeface="华文细黑"/>
              </a:rPr>
              <a:t>例，其中死亡</a:t>
            </a:r>
            <a:r>
              <a:rPr lang="en-US" altLang="zh-CN" sz="2400" smtClean="0">
                <a:latin typeface="华文细黑"/>
              </a:rPr>
              <a:t>479</a:t>
            </a:r>
            <a:r>
              <a:rPr lang="zh-CN" altLang="en-US" sz="2400" smtClean="0">
                <a:latin typeface="华文细黑"/>
              </a:rPr>
              <a:t>例（病死率</a:t>
            </a:r>
            <a:r>
              <a:rPr lang="en-US" altLang="zh-CN" sz="2400" smtClean="0">
                <a:latin typeface="华文细黑"/>
              </a:rPr>
              <a:t>36%</a:t>
            </a:r>
            <a:r>
              <a:rPr lang="zh-CN" altLang="en-US" sz="2400" smtClean="0">
                <a:latin typeface="华文细黑"/>
              </a:rPr>
              <a:t>）</a:t>
            </a:r>
            <a:endParaRPr lang="en-US" altLang="zh-CN" sz="2800" smtClean="0">
              <a:latin typeface="华文细黑"/>
              <a:ea typeface="华文细黑"/>
              <a:cs typeface="华文细黑"/>
            </a:endParaRPr>
          </a:p>
          <a:p>
            <a:pPr lvl="2" eaLnBrk="1" hangingPunct="1">
              <a:buFont typeface="Wingdings"/>
              <a:buChar char="n"/>
            </a:pPr>
            <a:r>
              <a:rPr lang="zh-CN" altLang="zh-CN" sz="1800" smtClean="0">
                <a:latin typeface="华文细黑"/>
                <a:ea typeface="华文细黑"/>
                <a:cs typeface="华文细黑"/>
              </a:rPr>
              <a:t>中东地区（</a:t>
            </a:r>
            <a:r>
              <a:rPr lang="en-US" altLang="zh-CN" sz="1800" smtClean="0">
                <a:latin typeface="华文细黑"/>
                <a:ea typeface="华文细黑"/>
                <a:cs typeface="华文细黑"/>
              </a:rPr>
              <a:t>10</a:t>
            </a:r>
            <a:r>
              <a:rPr lang="zh-CN" altLang="zh-CN" sz="1800" smtClean="0">
                <a:latin typeface="华文细黑"/>
                <a:ea typeface="华文细黑"/>
                <a:cs typeface="华文细黑"/>
              </a:rPr>
              <a:t>个）：</a:t>
            </a:r>
            <a:r>
              <a:rPr lang="zh-CN" altLang="zh-CN" sz="1800" b="1" smtClean="0">
                <a:solidFill>
                  <a:srgbClr val="FF0066"/>
                </a:solidFill>
                <a:latin typeface="华文细黑"/>
                <a:ea typeface="华文细黑"/>
                <a:cs typeface="华文细黑"/>
              </a:rPr>
              <a:t>沙特阿拉伯</a:t>
            </a:r>
            <a:r>
              <a:rPr lang="zh-CN" altLang="zh-CN" sz="1800" smtClean="0">
                <a:latin typeface="华文细黑"/>
                <a:ea typeface="华文细黑"/>
                <a:cs typeface="华文细黑"/>
              </a:rPr>
              <a:t>、阿联酋、卡塔尔、约旦、阿曼、科威特、也门、埃及、伊朗、黎巴嫩；</a:t>
            </a:r>
          </a:p>
          <a:p>
            <a:pPr lvl="2" eaLnBrk="1" hangingPunct="1">
              <a:buFont typeface="Wingdings"/>
              <a:buChar char="n"/>
            </a:pPr>
            <a:r>
              <a:rPr lang="zh-CN" altLang="zh-CN" sz="1800" smtClean="0">
                <a:latin typeface="华文细黑"/>
                <a:ea typeface="华文细黑"/>
                <a:cs typeface="华文细黑"/>
              </a:rPr>
              <a:t>欧洲（</a:t>
            </a:r>
            <a:r>
              <a:rPr lang="en-US" altLang="zh-CN" sz="1800" smtClean="0">
                <a:latin typeface="华文细黑"/>
                <a:ea typeface="华文细黑"/>
                <a:cs typeface="华文细黑"/>
              </a:rPr>
              <a:t>8</a:t>
            </a:r>
            <a:r>
              <a:rPr lang="zh-CN" altLang="zh-CN" sz="1800" smtClean="0">
                <a:latin typeface="华文细黑"/>
                <a:ea typeface="华文细黑"/>
                <a:cs typeface="华文细黑"/>
              </a:rPr>
              <a:t>个）：意大利、法国、德国、英国、希腊、荷兰、奥地利、土耳其；</a:t>
            </a:r>
          </a:p>
          <a:p>
            <a:pPr lvl="2" eaLnBrk="1" hangingPunct="1">
              <a:buFont typeface="Wingdings"/>
              <a:buChar char="n"/>
            </a:pPr>
            <a:r>
              <a:rPr lang="zh-CN" altLang="zh-CN" sz="1800" smtClean="0">
                <a:latin typeface="华文细黑"/>
                <a:ea typeface="华文细黑"/>
                <a:cs typeface="华文细黑"/>
              </a:rPr>
              <a:t>亚洲（</a:t>
            </a:r>
            <a:r>
              <a:rPr lang="en-US" altLang="zh-CN" sz="1800" smtClean="0">
                <a:latin typeface="华文细黑"/>
                <a:ea typeface="华文细黑"/>
                <a:cs typeface="华文细黑"/>
              </a:rPr>
              <a:t>5</a:t>
            </a:r>
            <a:r>
              <a:rPr lang="zh-CN" altLang="zh-CN" sz="1800" smtClean="0">
                <a:latin typeface="华文细黑"/>
                <a:ea typeface="华文细黑"/>
                <a:cs typeface="华文细黑"/>
              </a:rPr>
              <a:t>个）：马来西亚、菲律宾、</a:t>
            </a:r>
            <a:r>
              <a:rPr lang="zh-CN" altLang="zh-CN" sz="1800" b="1" smtClean="0">
                <a:solidFill>
                  <a:srgbClr val="FF0066"/>
                </a:solidFill>
                <a:latin typeface="华文细黑"/>
                <a:ea typeface="华文细黑"/>
                <a:cs typeface="华文细黑"/>
              </a:rPr>
              <a:t>韩国</a:t>
            </a:r>
            <a:r>
              <a:rPr lang="zh-CN" altLang="zh-CN" sz="1800" smtClean="0">
                <a:latin typeface="华文细黑"/>
                <a:ea typeface="华文细黑"/>
                <a:cs typeface="华文细黑"/>
              </a:rPr>
              <a:t>、中国</a:t>
            </a:r>
            <a:r>
              <a:rPr lang="zh-CN" altLang="en-US" sz="1800" smtClean="0">
                <a:latin typeface="华文细黑"/>
                <a:ea typeface="华文细黑"/>
                <a:cs typeface="华文细黑"/>
              </a:rPr>
              <a:t>、泰国</a:t>
            </a:r>
            <a:r>
              <a:rPr lang="zh-CN" altLang="zh-CN" sz="1800" smtClean="0">
                <a:latin typeface="华文细黑"/>
                <a:ea typeface="华文细黑"/>
                <a:cs typeface="华文细黑"/>
              </a:rPr>
              <a:t>；</a:t>
            </a:r>
          </a:p>
          <a:p>
            <a:pPr lvl="2" eaLnBrk="1" hangingPunct="1">
              <a:buFont typeface="Wingdings"/>
              <a:buChar char="n"/>
            </a:pPr>
            <a:r>
              <a:rPr lang="zh-CN" altLang="zh-CN" sz="1800" smtClean="0">
                <a:latin typeface="华文细黑"/>
                <a:ea typeface="华文细黑"/>
                <a:cs typeface="华文细黑"/>
              </a:rPr>
              <a:t>非洲（</a:t>
            </a:r>
            <a:r>
              <a:rPr lang="en-US" altLang="zh-CN" sz="1800" smtClean="0">
                <a:latin typeface="华文细黑"/>
                <a:ea typeface="华文细黑"/>
                <a:cs typeface="华文细黑"/>
              </a:rPr>
              <a:t>2</a:t>
            </a:r>
            <a:r>
              <a:rPr lang="zh-CN" altLang="zh-CN" sz="1800" smtClean="0">
                <a:latin typeface="华文细黑"/>
                <a:ea typeface="华文细黑"/>
                <a:cs typeface="华文细黑"/>
              </a:rPr>
              <a:t>个）：突尼斯、阿尔及利亚；</a:t>
            </a:r>
          </a:p>
          <a:p>
            <a:pPr lvl="2" eaLnBrk="1" hangingPunct="1">
              <a:buFont typeface="Wingdings"/>
              <a:buChar char="n"/>
            </a:pPr>
            <a:r>
              <a:rPr lang="zh-CN" altLang="zh-CN" sz="1800" smtClean="0">
                <a:latin typeface="华文细黑"/>
                <a:ea typeface="华文细黑"/>
                <a:cs typeface="华文细黑"/>
              </a:rPr>
              <a:t>北美洲（</a:t>
            </a:r>
            <a:r>
              <a:rPr lang="en-US" altLang="zh-CN" sz="1800" smtClean="0">
                <a:latin typeface="华文细黑"/>
                <a:ea typeface="华文细黑"/>
                <a:cs typeface="华文细黑"/>
              </a:rPr>
              <a:t>1</a:t>
            </a:r>
            <a:r>
              <a:rPr lang="zh-CN" altLang="zh-CN" sz="1800" smtClean="0">
                <a:latin typeface="华文细黑"/>
                <a:ea typeface="华文细黑"/>
                <a:cs typeface="华文细黑"/>
              </a:rPr>
              <a:t>个）：美国。</a:t>
            </a:r>
          </a:p>
          <a:p>
            <a:pPr marL="342900" lvl="1" indent="-342900" eaLnBrk="1" hangingPunct="1">
              <a:buFont typeface="Wingdings"/>
              <a:buNone/>
            </a:pPr>
            <a:endParaRPr lang="en-US" altLang="zh-CN" sz="2400" smtClean="0">
              <a:latin typeface="华文细黑"/>
              <a:ea typeface="华文细黑"/>
              <a:cs typeface="华文细黑"/>
            </a:endParaRPr>
          </a:p>
        </p:txBody>
      </p:sp>
      <p:sp>
        <p:nvSpPr>
          <p:cNvPr id="31747" name="Slide Number Placeholder 3"/>
          <p:cNvSpPr>
            <a:spLocks noGrp="1"/>
          </p:cNvSpPr>
          <p:nvPr>
            <p:ph type="sldNum" sz="quarter" idx="4294967295"/>
          </p:nvPr>
        </p:nvSpPr>
        <p:spPr bwMode="auto">
          <a:xfrm>
            <a:off x="8280400" y="6245225"/>
            <a:ext cx="2520950" cy="476250"/>
          </a:xfrm>
          <a:prstGeom prst="rect">
            <a:avLst/>
          </a:prstGeom>
          <a:noFill/>
          <a:ln>
            <a:miter lim="800000"/>
            <a:headEnd/>
            <a:tailEnd/>
          </a:ln>
        </p:spPr>
        <p:txBody>
          <a:bodyPr/>
          <a:lstStyle/>
          <a:p>
            <a:pPr eaLnBrk="0" hangingPunct="0"/>
            <a:fld id="{AC7490FF-E1B2-4DCB-B99B-01E8EE59AE13}" type="slidenum">
              <a:rPr lang="en-GB" altLang="zh-CN">
                <a:latin typeface="幼圆"/>
                <a:ea typeface="幼圆"/>
                <a:cs typeface="幼圆"/>
              </a:rPr>
              <a:pPr eaLnBrk="0" hangingPunct="0"/>
              <a:t>14</a:t>
            </a:fld>
            <a:endParaRPr lang="en-GB" altLang="zh-CN">
              <a:latin typeface="幼圆"/>
              <a:ea typeface="幼圆"/>
              <a:cs typeface="幼圆"/>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z="3200" b="1" smtClean="0">
                <a:latin typeface="黑体" pitchFamily="2" charset="-122"/>
                <a:ea typeface="黑体" pitchFamily="2" charset="-122"/>
              </a:rPr>
              <a:t>MERS</a:t>
            </a:r>
            <a:r>
              <a:rPr lang="zh-CN" altLang="en-US" sz="3200" b="1" smtClean="0">
                <a:latin typeface="黑体" pitchFamily="2" charset="-122"/>
                <a:ea typeface="黑体" pitchFamily="2" charset="-122"/>
              </a:rPr>
              <a:t>确诊病例地区分布</a:t>
            </a:r>
            <a:r>
              <a:rPr lang="zh-CN" altLang="en-US" sz="2400" smtClean="0">
                <a:solidFill>
                  <a:srgbClr val="000000"/>
                </a:solidFill>
                <a:latin typeface="黑体" pitchFamily="2" charset="-122"/>
                <a:ea typeface="黑体" pitchFamily="2" charset="-122"/>
              </a:rPr>
              <a:t>（</a:t>
            </a:r>
            <a:r>
              <a:rPr lang="en-US" altLang="zh-CN" sz="2400" smtClean="0">
                <a:solidFill>
                  <a:srgbClr val="000000"/>
                </a:solidFill>
                <a:latin typeface="黑体" pitchFamily="2" charset="-122"/>
                <a:ea typeface="黑体" pitchFamily="2" charset="-122"/>
              </a:rPr>
              <a:t>WHO</a:t>
            </a:r>
            <a:r>
              <a:rPr lang="zh-CN" altLang="en-US" sz="2400" smtClean="0">
                <a:solidFill>
                  <a:srgbClr val="000000"/>
                </a:solidFill>
                <a:latin typeface="黑体" pitchFamily="2" charset="-122"/>
                <a:ea typeface="黑体" pitchFamily="2" charset="-122"/>
              </a:rPr>
              <a:t>，</a:t>
            </a:r>
            <a:r>
              <a:rPr lang="en-US" altLang="zh-CN" sz="2400" smtClean="0">
                <a:solidFill>
                  <a:srgbClr val="000000"/>
                </a:solidFill>
                <a:latin typeface="黑体" pitchFamily="2" charset="-122"/>
                <a:ea typeface="黑体" pitchFamily="2" charset="-122"/>
              </a:rPr>
              <a:t>2015</a:t>
            </a:r>
            <a:r>
              <a:rPr lang="zh-CN" altLang="en-US" sz="2400" smtClean="0">
                <a:solidFill>
                  <a:srgbClr val="000000"/>
                </a:solidFill>
                <a:latin typeface="黑体" pitchFamily="2" charset="-122"/>
                <a:ea typeface="黑体" pitchFamily="2" charset="-122"/>
              </a:rPr>
              <a:t>年</a:t>
            </a:r>
            <a:r>
              <a:rPr lang="en-US" altLang="zh-CN" sz="2400" smtClean="0">
                <a:solidFill>
                  <a:srgbClr val="000000"/>
                </a:solidFill>
                <a:latin typeface="黑体" pitchFamily="2" charset="-122"/>
                <a:ea typeface="黑体" pitchFamily="2" charset="-122"/>
              </a:rPr>
              <a:t>6</a:t>
            </a:r>
            <a:r>
              <a:rPr lang="zh-CN" altLang="en-US" sz="2400" smtClean="0">
                <a:solidFill>
                  <a:srgbClr val="000000"/>
                </a:solidFill>
                <a:latin typeface="黑体" pitchFamily="2" charset="-122"/>
                <a:ea typeface="黑体" pitchFamily="2" charset="-122"/>
              </a:rPr>
              <a:t>月</a:t>
            </a:r>
            <a:r>
              <a:rPr lang="en-US" altLang="zh-CN" sz="2400" smtClean="0">
                <a:solidFill>
                  <a:srgbClr val="000000"/>
                </a:solidFill>
                <a:latin typeface="黑体" pitchFamily="2" charset="-122"/>
                <a:ea typeface="黑体" pitchFamily="2" charset="-122"/>
              </a:rPr>
              <a:t>23</a:t>
            </a:r>
            <a:r>
              <a:rPr lang="zh-CN" altLang="en-US" sz="2400" smtClean="0">
                <a:solidFill>
                  <a:srgbClr val="000000"/>
                </a:solidFill>
                <a:latin typeface="黑体" pitchFamily="2" charset="-122"/>
                <a:ea typeface="黑体" pitchFamily="2" charset="-122"/>
              </a:rPr>
              <a:t>日）</a:t>
            </a:r>
          </a:p>
        </p:txBody>
      </p:sp>
      <p:pic>
        <p:nvPicPr>
          <p:cNvPr id="32770" name="图片 2" descr="C:\Users\fjcdc\Desktop\20150624\mers-2012-2015-global-situation-2015-06-23.png"/>
          <p:cNvPicPr>
            <a:picLocks noGrp="1" noChangeAspect="1" noChangeArrowheads="1"/>
          </p:cNvPicPr>
          <p:nvPr>
            <p:ph type="body" idx="1"/>
          </p:nvPr>
        </p:nvPicPr>
        <p:blipFill>
          <a:blip r:embed="rId2"/>
          <a:srcRect/>
          <a:stretch>
            <a:fillRect/>
          </a:stretch>
        </p:blipFill>
        <p:spPr bwMode="auto">
          <a:xfrm>
            <a:off x="2201863" y="1162050"/>
            <a:ext cx="7015162" cy="4964113"/>
          </a:xfrm>
          <a:noFill/>
          <a:ln>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z="3200" smtClean="0">
                <a:solidFill>
                  <a:srgbClr val="000000"/>
                </a:solidFill>
                <a:latin typeface="黑体" pitchFamily="2" charset="-122"/>
                <a:ea typeface="黑体" pitchFamily="2" charset="-122"/>
              </a:rPr>
              <a:t>MERS</a:t>
            </a:r>
            <a:r>
              <a:rPr lang="zh-CN" altLang="en-US" sz="3200" smtClean="0">
                <a:solidFill>
                  <a:srgbClr val="000000"/>
                </a:solidFill>
                <a:latin typeface="黑体" pitchFamily="2" charset="-122"/>
                <a:ea typeface="黑体" pitchFamily="2" charset="-122"/>
              </a:rPr>
              <a:t>确诊病例发病情况分布</a:t>
            </a:r>
            <a:r>
              <a:rPr lang="zh-CN" altLang="en-US" sz="2000" smtClean="0">
                <a:solidFill>
                  <a:srgbClr val="000000"/>
                </a:solidFill>
                <a:latin typeface="黑体" pitchFamily="2" charset="-122"/>
                <a:ea typeface="黑体" pitchFamily="2" charset="-122"/>
              </a:rPr>
              <a:t>（</a:t>
            </a:r>
            <a:r>
              <a:rPr lang="en-US" altLang="zh-CN" sz="2000" smtClean="0">
                <a:solidFill>
                  <a:srgbClr val="000000"/>
                </a:solidFill>
                <a:latin typeface="黑体" pitchFamily="2" charset="-122"/>
                <a:ea typeface="黑体" pitchFamily="2" charset="-122"/>
              </a:rPr>
              <a:t>WHO</a:t>
            </a:r>
            <a:r>
              <a:rPr lang="zh-CN" altLang="en-US" sz="2000" smtClean="0">
                <a:solidFill>
                  <a:srgbClr val="000000"/>
                </a:solidFill>
                <a:latin typeface="黑体" pitchFamily="2" charset="-122"/>
                <a:ea typeface="黑体" pitchFamily="2" charset="-122"/>
              </a:rPr>
              <a:t>，</a:t>
            </a:r>
            <a:r>
              <a:rPr lang="en-US" altLang="zh-CN" sz="2000" smtClean="0">
                <a:solidFill>
                  <a:srgbClr val="000000"/>
                </a:solidFill>
                <a:latin typeface="黑体" pitchFamily="2" charset="-122"/>
                <a:ea typeface="黑体" pitchFamily="2" charset="-122"/>
              </a:rPr>
              <a:t>2015</a:t>
            </a:r>
            <a:r>
              <a:rPr lang="zh-CN" altLang="en-US" sz="2000" smtClean="0">
                <a:solidFill>
                  <a:srgbClr val="000000"/>
                </a:solidFill>
                <a:latin typeface="黑体" pitchFamily="2" charset="-122"/>
                <a:ea typeface="黑体" pitchFamily="2" charset="-122"/>
              </a:rPr>
              <a:t>年</a:t>
            </a:r>
            <a:r>
              <a:rPr lang="en-US" altLang="zh-CN" sz="2000" smtClean="0">
                <a:solidFill>
                  <a:srgbClr val="000000"/>
                </a:solidFill>
                <a:latin typeface="黑体" pitchFamily="2" charset="-122"/>
                <a:ea typeface="黑体" pitchFamily="2" charset="-122"/>
              </a:rPr>
              <a:t>6</a:t>
            </a:r>
            <a:r>
              <a:rPr lang="zh-CN" altLang="en-US" sz="2000" smtClean="0">
                <a:solidFill>
                  <a:srgbClr val="000000"/>
                </a:solidFill>
                <a:latin typeface="黑体" pitchFamily="2" charset="-122"/>
                <a:ea typeface="黑体" pitchFamily="2" charset="-122"/>
              </a:rPr>
              <a:t>月</a:t>
            </a:r>
            <a:r>
              <a:rPr lang="en-US" altLang="zh-CN" sz="2000" smtClean="0">
                <a:solidFill>
                  <a:srgbClr val="000000"/>
                </a:solidFill>
                <a:latin typeface="黑体" pitchFamily="2" charset="-122"/>
                <a:ea typeface="黑体" pitchFamily="2" charset="-122"/>
              </a:rPr>
              <a:t>23</a:t>
            </a:r>
            <a:r>
              <a:rPr lang="zh-CN" altLang="en-US" sz="2000" smtClean="0">
                <a:solidFill>
                  <a:srgbClr val="000000"/>
                </a:solidFill>
                <a:latin typeface="黑体" pitchFamily="2" charset="-122"/>
                <a:ea typeface="黑体" pitchFamily="2" charset="-122"/>
              </a:rPr>
              <a:t>日）</a:t>
            </a:r>
            <a:br>
              <a:rPr lang="zh-CN" altLang="en-US" sz="2000" smtClean="0">
                <a:solidFill>
                  <a:srgbClr val="000000"/>
                </a:solidFill>
                <a:latin typeface="黑体" pitchFamily="2" charset="-122"/>
                <a:ea typeface="黑体" pitchFamily="2" charset="-122"/>
              </a:rPr>
            </a:br>
            <a:endParaRPr lang="zh-CN" altLang="en-US" sz="2000" smtClean="0"/>
          </a:p>
        </p:txBody>
      </p:sp>
      <p:pic>
        <p:nvPicPr>
          <p:cNvPr id="33794" name="图片 3" descr="C:\Users\fjcdc\Desktop\20150624\weekly-republic-of-korea-china-other-countries-saudi-arabia2015-06-23.png"/>
          <p:cNvPicPr>
            <a:picLocks noChangeAspect="1" noChangeArrowheads="1"/>
          </p:cNvPicPr>
          <p:nvPr/>
        </p:nvPicPr>
        <p:blipFill>
          <a:blip r:embed="rId2"/>
          <a:srcRect/>
          <a:stretch>
            <a:fillRect/>
          </a:stretch>
        </p:blipFill>
        <p:spPr bwMode="auto">
          <a:xfrm>
            <a:off x="1728788" y="1279525"/>
            <a:ext cx="6408737" cy="4957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z="3600" b="1" smtClean="0">
                <a:latin typeface="黑体" pitchFamily="2" charset="-122"/>
                <a:ea typeface="黑体" pitchFamily="2" charset="-122"/>
              </a:rPr>
              <a:t>MERS</a:t>
            </a:r>
            <a:r>
              <a:rPr lang="zh-CN" altLang="en-US" sz="3600" b="1" smtClean="0">
                <a:latin typeface="黑体" pitchFamily="2" charset="-122"/>
                <a:ea typeface="黑体" pitchFamily="2" charset="-122"/>
              </a:rPr>
              <a:t>输出病例</a:t>
            </a:r>
          </a:p>
        </p:txBody>
      </p:sp>
      <p:sp>
        <p:nvSpPr>
          <p:cNvPr id="34818" name="内容占位符 2"/>
          <p:cNvSpPr>
            <a:spLocks noGrp="1"/>
          </p:cNvSpPr>
          <p:nvPr>
            <p:ph idx="1"/>
          </p:nvPr>
        </p:nvSpPr>
        <p:spPr bwMode="auto">
          <a:xfrm>
            <a:off x="539750" y="1285875"/>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有输出病例的国家或地区</a:t>
            </a:r>
            <a:endParaRPr lang="en-US" altLang="zh-CN" sz="24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沙特、阿联酋、卡塔尔、约旦、阿曼；韩国</a:t>
            </a:r>
            <a:endParaRPr lang="en-US" altLang="zh-CN" sz="20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在中东地区外有输入病例的国家中</a:t>
            </a:r>
            <a:endParaRPr lang="en-US" altLang="zh-CN" sz="24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英国、法国、突尼斯报告发生了二代病例</a:t>
            </a:r>
            <a:endParaRPr lang="en-US" altLang="zh-CN" sz="20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韩国报告发生了四代病例，并输出到中国</a:t>
            </a:r>
            <a:endParaRPr lang="en-US" altLang="zh-CN" sz="20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所有中东地区外的病例，发病前均有中东的旅行或居住史，或与指示病例有流行病学关联</a:t>
            </a:r>
            <a:endParaRPr lang="en-US" altLang="zh-CN" sz="2400" smtClean="0">
              <a:latin typeface="华文细黑"/>
              <a:ea typeface="华文细黑"/>
              <a:cs typeface="华文细黑"/>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标题 1"/>
          <p:cNvSpPr>
            <a:spLocks noGrp="1"/>
          </p:cNvSpPr>
          <p:nvPr>
            <p:ph type="title"/>
          </p:nvPr>
        </p:nvSpPr>
        <p:spPr bwMode="auto">
          <a:xfrm>
            <a:off x="1181100" y="2420938"/>
            <a:ext cx="8421688" cy="790575"/>
          </a:xfrm>
          <a:noFill/>
          <a:ln>
            <a:miter lim="800000"/>
            <a:headEnd/>
            <a:tailEnd/>
          </a:ln>
        </p:spPr>
        <p:txBody>
          <a:bodyPr vert="horz" wrap="square" lIns="91440" tIns="45720" rIns="91440" bIns="45720" numCol="1" anchor="t" anchorCtr="0" compatLnSpc="1">
            <a:prstTxWarp prst="textNoShape">
              <a:avLst/>
            </a:prstTxWarp>
          </a:bodyPr>
          <a:lstStyle/>
          <a:p>
            <a:pPr marL="288925" indent="-288925" eaLnBrk="1" hangingPunct="1">
              <a:lnSpc>
                <a:spcPct val="150000"/>
              </a:lnSpc>
              <a:spcBef>
                <a:spcPts val="513"/>
              </a:spcBef>
              <a:spcAft>
                <a:spcPts val="513"/>
              </a:spcAft>
            </a:pPr>
            <a:r>
              <a:rPr lang="zh-CN" altLang="en-US" b="1" smtClean="0">
                <a:latin typeface="黑体" pitchFamily="2" charset="-122"/>
                <a:ea typeface="黑体" pitchFamily="2" charset="-122"/>
              </a:rPr>
              <a:t>韩国疫情进展</a:t>
            </a:r>
            <a:endParaRPr lang="en-US" altLang="zh-CN" b="1" smtClean="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bwMode="auto">
          <a:xfrm>
            <a:off x="504825" y="333375"/>
            <a:ext cx="9720263"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2" charset="-122"/>
                <a:ea typeface="黑体" pitchFamily="2" charset="-122"/>
              </a:rPr>
              <a:t>韩国疫情最新信息</a:t>
            </a:r>
            <a:r>
              <a:rPr lang="en-US" altLang="zh-CN" sz="3600" b="1" smtClean="0">
                <a:latin typeface="黑体" pitchFamily="2" charset="-122"/>
                <a:ea typeface="黑体" pitchFamily="2" charset="-122"/>
              </a:rPr>
              <a:t>-1</a:t>
            </a:r>
            <a:endParaRPr lang="zh-CN" altLang="en-US" sz="3600" smtClean="0">
              <a:latin typeface="黑体" pitchFamily="2" charset="-122"/>
              <a:ea typeface="黑体" pitchFamily="2" charset="-122"/>
            </a:endParaRPr>
          </a:p>
        </p:txBody>
      </p:sp>
      <p:sp>
        <p:nvSpPr>
          <p:cNvPr id="36866" name="内容占位符 2"/>
          <p:cNvSpPr>
            <a:spLocks noGrp="1"/>
          </p:cNvSpPr>
          <p:nvPr>
            <p:ph idx="1"/>
          </p:nvPr>
        </p:nvSpPr>
        <p:spPr bwMode="auto">
          <a:xfrm>
            <a:off x="431800" y="1412875"/>
            <a:ext cx="10082213" cy="417671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截止</a:t>
            </a:r>
            <a:r>
              <a:rPr lang="en-US" altLang="zh-CN" sz="2400" smtClean="0">
                <a:latin typeface="华文细黑"/>
                <a:ea typeface="华文细黑"/>
                <a:cs typeface="华文细黑"/>
              </a:rPr>
              <a:t>2015</a:t>
            </a:r>
            <a:r>
              <a:rPr lang="zh-CN" altLang="en-US" sz="2400" smtClean="0">
                <a:latin typeface="华文细黑"/>
                <a:ea typeface="华文细黑"/>
                <a:cs typeface="华文细黑"/>
              </a:rPr>
              <a:t>年</a:t>
            </a:r>
            <a:r>
              <a:rPr lang="en-US" altLang="zh-CN" sz="2400" smtClean="0">
                <a:latin typeface="华文细黑"/>
                <a:ea typeface="华文细黑"/>
                <a:cs typeface="华文细黑"/>
              </a:rPr>
              <a:t>6</a:t>
            </a:r>
            <a:r>
              <a:rPr lang="zh-CN" altLang="en-US" sz="2400" smtClean="0">
                <a:latin typeface="华文细黑"/>
                <a:ea typeface="华文细黑"/>
                <a:cs typeface="华文细黑"/>
              </a:rPr>
              <a:t>月</a:t>
            </a:r>
            <a:r>
              <a:rPr lang="en-US" altLang="zh-CN" sz="2400" smtClean="0">
                <a:latin typeface="华文细黑"/>
                <a:ea typeface="华文细黑"/>
                <a:cs typeface="华文细黑"/>
              </a:rPr>
              <a:t>25</a:t>
            </a:r>
            <a:r>
              <a:rPr lang="zh-CN" altLang="en-US" sz="2400" smtClean="0">
                <a:latin typeface="华文细黑"/>
                <a:ea typeface="华文细黑"/>
                <a:cs typeface="华文细黑"/>
              </a:rPr>
              <a:t>日</a:t>
            </a:r>
            <a:r>
              <a:rPr lang="en-US" altLang="zh-CN" sz="2400" smtClean="0"/>
              <a:t>10</a:t>
            </a:r>
            <a:r>
              <a:rPr lang="zh-CN" altLang="en-US" sz="2400" smtClean="0"/>
              <a:t>时： </a:t>
            </a:r>
            <a:endParaRPr lang="en-US" altLang="zh-CN" sz="2400" smtClean="0">
              <a:latin typeface="华文细黑"/>
              <a:ea typeface="华文细黑"/>
              <a:cs typeface="华文细黑"/>
            </a:endParaRPr>
          </a:p>
          <a:p>
            <a:pPr lvl="1" eaLnBrk="1" hangingPunct="1">
              <a:lnSpc>
                <a:spcPct val="150000"/>
              </a:lnSpc>
              <a:buFont typeface="Wingdings"/>
              <a:buChar char="n"/>
            </a:pPr>
            <a:r>
              <a:rPr lang="zh-CN" altLang="en-US" sz="2400" smtClean="0"/>
              <a:t>韩国共报告确诊病例</a:t>
            </a:r>
            <a:r>
              <a:rPr lang="en-US" altLang="zh-CN" sz="2400" smtClean="0"/>
              <a:t>180</a:t>
            </a:r>
            <a:r>
              <a:rPr lang="zh-CN" altLang="en-US" sz="2400" smtClean="0"/>
              <a:t>例。</a:t>
            </a:r>
          </a:p>
          <a:p>
            <a:pPr lvl="1" eaLnBrk="1" hangingPunct="1">
              <a:lnSpc>
                <a:spcPct val="150000"/>
              </a:lnSpc>
              <a:buFont typeface="Wingdings"/>
              <a:buChar char="n"/>
            </a:pPr>
            <a:r>
              <a:rPr lang="zh-CN" altLang="en-US" sz="2400" smtClean="0"/>
              <a:t>死亡</a:t>
            </a:r>
            <a:r>
              <a:rPr lang="en-US" altLang="zh-CN" sz="2400" smtClean="0"/>
              <a:t>29</a:t>
            </a:r>
            <a:r>
              <a:rPr lang="zh-CN" altLang="en-US" sz="2400" smtClean="0"/>
              <a:t>例，病死率</a:t>
            </a:r>
            <a:r>
              <a:rPr lang="en-US" altLang="zh-CN" sz="2400" smtClean="0"/>
              <a:t>16%</a:t>
            </a:r>
            <a:r>
              <a:rPr lang="zh-CN" altLang="en-US" sz="2400" smtClean="0"/>
              <a:t>。 </a:t>
            </a:r>
            <a:endParaRPr lang="zh-CN" altLang="en-US" sz="24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是中东以外地区最大的一次</a:t>
            </a:r>
          </a:p>
          <a:p>
            <a:pPr eaLnBrk="1" hangingPunct="1">
              <a:lnSpc>
                <a:spcPct val="150000"/>
              </a:lnSpc>
              <a:buFont typeface="Wingdings"/>
              <a:buNone/>
            </a:pPr>
            <a:r>
              <a:rPr lang="en-US" altLang="zh-CN" sz="2400" smtClean="0">
                <a:latin typeface="华文细黑"/>
                <a:ea typeface="华文细黑"/>
                <a:cs typeface="华文细黑"/>
              </a:rPr>
              <a:t>MERS</a:t>
            </a:r>
            <a:r>
              <a:rPr lang="zh-CN" altLang="en-US" sz="2400" smtClean="0">
                <a:latin typeface="华文细黑"/>
                <a:ea typeface="华文细黑"/>
                <a:cs typeface="华文细黑"/>
              </a:rPr>
              <a:t>暴发疫情</a:t>
            </a:r>
            <a:endParaRPr lang="en-US" altLang="zh-CN" sz="2400" smtClean="0">
              <a:latin typeface="华文细黑"/>
              <a:ea typeface="华文细黑"/>
              <a:cs typeface="华文细黑"/>
            </a:endParaRPr>
          </a:p>
          <a:p>
            <a:pPr eaLnBrk="1" hangingPunct="1">
              <a:buFont typeface="Wingdings"/>
              <a:buChar char="Ø"/>
            </a:pPr>
            <a:endParaRPr lang="zh-CN" altLang="en-US" sz="2400" smtClean="0">
              <a:latin typeface="华文细黑"/>
              <a:ea typeface="华文细黑"/>
              <a:cs typeface="华文细黑"/>
            </a:endParaRPr>
          </a:p>
        </p:txBody>
      </p:sp>
      <p:pic>
        <p:nvPicPr>
          <p:cNvPr id="36867" name="图片 2" descr="C:\Users\fjcdc\Desktop\20150625\daily-epicurve-republic-of-korea-china-cases-deaths2015-06-24.png"/>
          <p:cNvPicPr>
            <a:picLocks noChangeAspect="1" noChangeArrowheads="1"/>
          </p:cNvPicPr>
          <p:nvPr/>
        </p:nvPicPr>
        <p:blipFill>
          <a:blip r:embed="rId2"/>
          <a:srcRect/>
          <a:stretch>
            <a:fillRect/>
          </a:stretch>
        </p:blipFill>
        <p:spPr bwMode="auto">
          <a:xfrm>
            <a:off x="4895850" y="1268413"/>
            <a:ext cx="5113338" cy="3954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2" charset="-122"/>
                <a:ea typeface="黑体" pitchFamily="2" charset="-122"/>
              </a:rPr>
              <a:t>提  纲</a:t>
            </a:r>
          </a:p>
        </p:txBody>
      </p:sp>
      <p:sp>
        <p:nvSpPr>
          <p:cNvPr id="18434" name="内容占位符 2"/>
          <p:cNvSpPr>
            <a:spLocks noGrp="1"/>
          </p:cNvSpPr>
          <p:nvPr>
            <p:ph idx="1"/>
          </p:nvPr>
        </p:nvSpPr>
        <p:spPr bwMode="auto">
          <a:xfrm>
            <a:off x="1400175" y="1600200"/>
            <a:ext cx="8861425"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a:buChar char="Ø"/>
            </a:pPr>
            <a:r>
              <a:rPr lang="en-US" altLang="zh-CN" sz="2800" smtClean="0">
                <a:latin typeface="华文细黑"/>
                <a:ea typeface="华文细黑"/>
                <a:cs typeface="华文细黑"/>
              </a:rPr>
              <a:t>MERS</a:t>
            </a:r>
            <a:r>
              <a:rPr lang="zh-CN" altLang="en-US" sz="2800" smtClean="0">
                <a:latin typeface="华文细黑"/>
                <a:ea typeface="华文细黑"/>
                <a:cs typeface="华文细黑"/>
              </a:rPr>
              <a:t>基本知识</a:t>
            </a:r>
            <a:endParaRPr lang="en-US" altLang="zh-CN" sz="2800" smtClean="0">
              <a:latin typeface="华文细黑"/>
              <a:ea typeface="华文细黑"/>
              <a:cs typeface="华文细黑"/>
            </a:endParaRPr>
          </a:p>
          <a:p>
            <a:pPr eaLnBrk="1" hangingPunct="1">
              <a:buFont typeface="Wingdings"/>
              <a:buChar char="Ø"/>
            </a:pPr>
            <a:r>
              <a:rPr lang="zh-CN" altLang="en-US" sz="2800" smtClean="0">
                <a:latin typeface="华文细黑"/>
                <a:ea typeface="华文细黑"/>
                <a:cs typeface="华文细黑"/>
              </a:rPr>
              <a:t>全球最新疫情信息</a:t>
            </a:r>
            <a:endParaRPr lang="en-US" altLang="zh-CN" sz="2800" smtClean="0">
              <a:latin typeface="华文细黑"/>
              <a:ea typeface="华文细黑"/>
              <a:cs typeface="华文细黑"/>
            </a:endParaRPr>
          </a:p>
          <a:p>
            <a:pPr eaLnBrk="1" hangingPunct="1">
              <a:buFont typeface="Wingdings"/>
              <a:buChar char="Ø"/>
            </a:pPr>
            <a:r>
              <a:rPr lang="zh-CN" altLang="en-US" sz="2800" smtClean="0">
                <a:latin typeface="华文细黑"/>
                <a:ea typeface="华文细黑"/>
                <a:cs typeface="华文细黑"/>
              </a:rPr>
              <a:t>韩国疫情</a:t>
            </a:r>
          </a:p>
          <a:p>
            <a:pPr eaLnBrk="1" hangingPunct="1">
              <a:buFont typeface="Wingdings"/>
              <a:buChar char="Ø"/>
            </a:pPr>
            <a:r>
              <a:rPr lang="zh-CN" altLang="en-US" sz="2800" smtClean="0">
                <a:latin typeface="华文细黑"/>
                <a:ea typeface="华文细黑"/>
                <a:cs typeface="华文细黑"/>
              </a:rPr>
              <a:t>我国输入病例相关情况</a:t>
            </a:r>
            <a:endParaRPr lang="en-US" altLang="zh-CN" sz="2800" smtClean="0">
              <a:latin typeface="华文细黑"/>
              <a:ea typeface="华文细黑"/>
              <a:cs typeface="华文细黑"/>
            </a:endParaRPr>
          </a:p>
          <a:p>
            <a:pPr eaLnBrk="1" hangingPunct="1">
              <a:buFont typeface="Wingdings"/>
              <a:buChar char="Ø"/>
            </a:pPr>
            <a:r>
              <a:rPr lang="en-US" altLang="zh-CN" sz="2800" smtClean="0">
                <a:latin typeface="华文细黑"/>
                <a:ea typeface="华文细黑"/>
                <a:cs typeface="华文细黑"/>
              </a:rPr>
              <a:t>WHO</a:t>
            </a:r>
            <a:r>
              <a:rPr lang="zh-CN" altLang="en-US" sz="2800" smtClean="0">
                <a:latin typeface="华文细黑"/>
                <a:ea typeface="华文细黑"/>
                <a:cs typeface="华文细黑"/>
              </a:rPr>
              <a:t>风险评估</a:t>
            </a:r>
          </a:p>
          <a:p>
            <a:pPr eaLnBrk="1" hangingPunct="1">
              <a:buFont typeface="Wingdings"/>
              <a:buChar char="Ø"/>
            </a:pPr>
            <a:r>
              <a:rPr lang="zh-CN" altLang="en-US" sz="2800" smtClean="0">
                <a:latin typeface="华文细黑"/>
                <a:ea typeface="华文细黑"/>
                <a:cs typeface="华文细黑"/>
              </a:rPr>
              <a:t>防控方案</a:t>
            </a:r>
          </a:p>
          <a:p>
            <a:pPr eaLnBrk="1" hangingPunct="1">
              <a:buFont typeface="Wingdings"/>
              <a:buChar char="Ø"/>
            </a:pPr>
            <a:r>
              <a:rPr lang="zh-CN" altLang="en-US" sz="2800" smtClean="0">
                <a:latin typeface="华文细黑"/>
                <a:ea typeface="华文细黑"/>
                <a:cs typeface="华文细黑"/>
              </a:rPr>
              <a:t>防控建议</a:t>
            </a:r>
            <a:endParaRPr lang="zh-CN"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2" charset="-122"/>
                <a:ea typeface="黑体" pitchFamily="2" charset="-122"/>
              </a:rPr>
              <a:t>韩国疫情最新信息</a:t>
            </a:r>
            <a:r>
              <a:rPr lang="en-US" altLang="zh-CN" sz="3600" b="1" smtClean="0">
                <a:latin typeface="黑体" pitchFamily="2" charset="-122"/>
                <a:ea typeface="黑体" pitchFamily="2" charset="-122"/>
              </a:rPr>
              <a:t>-2</a:t>
            </a:r>
            <a:endParaRPr lang="zh-CN" altLang="en-US" sz="3600" smtClean="0">
              <a:latin typeface="黑体" pitchFamily="2" charset="-122"/>
              <a:ea typeface="黑体" pitchFamily="2" charset="-122"/>
            </a:endParaRPr>
          </a:p>
        </p:txBody>
      </p:sp>
      <p:sp>
        <p:nvSpPr>
          <p:cNvPr id="37890" name="内容占位符 2"/>
          <p:cNvSpPr>
            <a:spLocks noGrp="1"/>
          </p:cNvSpPr>
          <p:nvPr>
            <p:ph idx="1"/>
          </p:nvPr>
        </p:nvSpPr>
        <p:spPr bwMode="auto">
          <a:xfrm>
            <a:off x="576263" y="1196975"/>
            <a:ext cx="9937750" cy="489585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30000"/>
              </a:lnSpc>
              <a:buFont typeface="Wingdings"/>
              <a:buChar char="Ø"/>
            </a:pPr>
            <a:r>
              <a:rPr lang="zh-CN" altLang="en-US" sz="2400" b="1" smtClean="0">
                <a:latin typeface="华文细黑"/>
                <a:ea typeface="华文细黑"/>
                <a:cs typeface="华文细黑"/>
              </a:rPr>
              <a:t>指示病例</a:t>
            </a:r>
            <a:r>
              <a:rPr lang="zh-CN" altLang="en-US" sz="2400" smtClean="0">
                <a:latin typeface="华文细黑"/>
                <a:ea typeface="华文细黑"/>
                <a:cs typeface="华文细黑"/>
              </a:rPr>
              <a:t>：男，</a:t>
            </a:r>
            <a:r>
              <a:rPr lang="en-US" altLang="zh-CN" sz="2400" smtClean="0">
                <a:latin typeface="华文细黑"/>
                <a:ea typeface="华文细黑"/>
                <a:cs typeface="华文细黑"/>
              </a:rPr>
              <a:t>68</a:t>
            </a:r>
            <a:r>
              <a:rPr lang="zh-CN" altLang="en-US" sz="2400" smtClean="0">
                <a:latin typeface="华文细黑"/>
                <a:ea typeface="华文细黑"/>
                <a:cs typeface="华文细黑"/>
              </a:rPr>
              <a:t>岁，</a:t>
            </a:r>
            <a:r>
              <a:rPr lang="en-US" altLang="zh-CN" sz="2400" smtClean="0">
                <a:latin typeface="华文细黑"/>
                <a:ea typeface="华文细黑"/>
                <a:cs typeface="华文细黑"/>
              </a:rPr>
              <a:t>4</a:t>
            </a:r>
            <a:r>
              <a:rPr lang="zh-CN" altLang="en-US" sz="2400" smtClean="0">
                <a:latin typeface="华文细黑"/>
                <a:ea typeface="华文细黑"/>
                <a:cs typeface="华文细黑"/>
              </a:rPr>
              <a:t>月</a:t>
            </a:r>
            <a:r>
              <a:rPr lang="en-US" altLang="zh-CN" sz="2400" smtClean="0">
                <a:latin typeface="华文细黑"/>
                <a:ea typeface="华文细黑"/>
                <a:cs typeface="华文细黑"/>
              </a:rPr>
              <a:t>18</a:t>
            </a:r>
            <a:r>
              <a:rPr lang="zh-CN" altLang="en-US" sz="2400" smtClean="0">
                <a:latin typeface="华文细黑"/>
                <a:ea typeface="华文细黑"/>
                <a:cs typeface="华文细黑"/>
              </a:rPr>
              <a:t>日至</a:t>
            </a:r>
            <a:r>
              <a:rPr lang="en-US" altLang="zh-CN" sz="2400" smtClean="0">
                <a:latin typeface="华文细黑"/>
                <a:ea typeface="华文细黑"/>
                <a:cs typeface="华文细黑"/>
              </a:rPr>
              <a:t>5</a:t>
            </a:r>
            <a:r>
              <a:rPr lang="zh-CN" altLang="en-US" sz="2400" smtClean="0">
                <a:latin typeface="华文细黑"/>
                <a:ea typeface="华文细黑"/>
                <a:cs typeface="华文细黑"/>
              </a:rPr>
              <a:t>月</a:t>
            </a:r>
            <a:r>
              <a:rPr lang="en-US" altLang="zh-CN" sz="2400" smtClean="0">
                <a:latin typeface="华文细黑"/>
                <a:ea typeface="华文细黑"/>
                <a:cs typeface="华文细黑"/>
              </a:rPr>
              <a:t>3</a:t>
            </a:r>
            <a:r>
              <a:rPr lang="zh-CN" altLang="en-US" sz="2400" smtClean="0">
                <a:latin typeface="华文细黑"/>
                <a:ea typeface="华文细黑"/>
                <a:cs typeface="华文细黑"/>
              </a:rPr>
              <a:t>日沙特、卡塔尔、阿联酋、巴林旅行史，</a:t>
            </a:r>
            <a:r>
              <a:rPr lang="en-US" altLang="zh-CN" sz="2400" smtClean="0">
                <a:latin typeface="华文细黑"/>
                <a:ea typeface="华文细黑"/>
                <a:cs typeface="华文细黑"/>
              </a:rPr>
              <a:t>5</a:t>
            </a:r>
            <a:r>
              <a:rPr lang="zh-CN" altLang="en-US" sz="2400" smtClean="0">
                <a:latin typeface="华文细黑"/>
                <a:ea typeface="华文细黑"/>
                <a:cs typeface="华文细黑"/>
              </a:rPr>
              <a:t>月</a:t>
            </a:r>
            <a:r>
              <a:rPr lang="en-US" altLang="zh-CN" sz="2400" smtClean="0">
                <a:latin typeface="华文细黑"/>
                <a:ea typeface="华文细黑"/>
                <a:cs typeface="华文细黑"/>
              </a:rPr>
              <a:t>4</a:t>
            </a:r>
            <a:r>
              <a:rPr lang="zh-CN" altLang="en-US" sz="2400" smtClean="0">
                <a:latin typeface="华文细黑"/>
                <a:ea typeface="华文细黑"/>
                <a:cs typeface="华文细黑"/>
              </a:rPr>
              <a:t>日回国、</a:t>
            </a:r>
            <a:r>
              <a:rPr lang="en-US" altLang="zh-CN" sz="2400" smtClean="0">
                <a:latin typeface="华文细黑"/>
                <a:ea typeface="华文细黑"/>
                <a:cs typeface="华文细黑"/>
              </a:rPr>
              <a:t>5</a:t>
            </a:r>
            <a:r>
              <a:rPr lang="zh-CN" altLang="en-US" sz="2400" smtClean="0">
                <a:latin typeface="华文细黑"/>
                <a:ea typeface="华文细黑"/>
                <a:cs typeface="华文细黑"/>
              </a:rPr>
              <a:t>月</a:t>
            </a:r>
            <a:r>
              <a:rPr lang="en-US" altLang="zh-CN" sz="2400" smtClean="0">
                <a:latin typeface="华文细黑"/>
                <a:ea typeface="华文细黑"/>
                <a:cs typeface="华文细黑"/>
              </a:rPr>
              <a:t>11</a:t>
            </a:r>
            <a:r>
              <a:rPr lang="zh-CN" altLang="en-US" sz="2400" smtClean="0">
                <a:latin typeface="华文细黑"/>
                <a:ea typeface="华文细黑"/>
                <a:cs typeface="华文细黑"/>
              </a:rPr>
              <a:t>日发病，发病后曾去</a:t>
            </a:r>
            <a:r>
              <a:rPr lang="en-US" altLang="zh-CN" sz="2400" smtClean="0">
                <a:latin typeface="华文细黑"/>
                <a:ea typeface="华文细黑"/>
                <a:cs typeface="华文细黑"/>
              </a:rPr>
              <a:t>2</a:t>
            </a:r>
            <a:r>
              <a:rPr lang="zh-CN" altLang="en-US" sz="2400" smtClean="0">
                <a:latin typeface="华文细黑"/>
                <a:ea typeface="华文细黑"/>
                <a:cs typeface="华文细黑"/>
              </a:rPr>
              <a:t>个诊所和</a:t>
            </a:r>
            <a:r>
              <a:rPr lang="en-US" altLang="zh-CN" sz="2400" smtClean="0">
                <a:latin typeface="华文细黑"/>
                <a:ea typeface="华文细黑"/>
                <a:cs typeface="华文细黑"/>
              </a:rPr>
              <a:t>2</a:t>
            </a:r>
            <a:r>
              <a:rPr lang="zh-CN" altLang="en-US" sz="2400" smtClean="0">
                <a:latin typeface="华文细黑"/>
                <a:ea typeface="华文细黑"/>
                <a:cs typeface="华文细黑"/>
              </a:rPr>
              <a:t>家医院就诊，</a:t>
            </a:r>
            <a:r>
              <a:rPr lang="en-US" altLang="zh-CN" sz="2400" smtClean="0">
                <a:latin typeface="华文细黑"/>
                <a:ea typeface="华文细黑"/>
                <a:cs typeface="华文细黑"/>
              </a:rPr>
              <a:t>5</a:t>
            </a:r>
            <a:r>
              <a:rPr lang="zh-CN" altLang="en-US" sz="2400" smtClean="0">
                <a:latin typeface="华文细黑"/>
                <a:ea typeface="华文细黑"/>
                <a:cs typeface="华文细黑"/>
              </a:rPr>
              <a:t>月</a:t>
            </a:r>
            <a:r>
              <a:rPr lang="en-US" altLang="zh-CN" sz="2400" smtClean="0">
                <a:latin typeface="华文细黑"/>
                <a:ea typeface="华文细黑"/>
                <a:cs typeface="华文细黑"/>
              </a:rPr>
              <a:t>20</a:t>
            </a:r>
            <a:r>
              <a:rPr lang="zh-CN" altLang="en-US" sz="2400" smtClean="0">
                <a:latin typeface="华文细黑"/>
                <a:ea typeface="华文细黑"/>
                <a:cs typeface="华文细黑"/>
              </a:rPr>
              <a:t>日确诊。</a:t>
            </a:r>
            <a:endParaRPr lang="en-US" altLang="zh-CN" sz="2400" smtClean="0">
              <a:latin typeface="华文细黑"/>
              <a:ea typeface="华文细黑"/>
              <a:cs typeface="华文细黑"/>
            </a:endParaRPr>
          </a:p>
          <a:p>
            <a:pPr eaLnBrk="1" hangingPunct="1">
              <a:lnSpc>
                <a:spcPct val="130000"/>
              </a:lnSpc>
              <a:buFont typeface="Wingdings"/>
              <a:buChar char="Ø"/>
            </a:pPr>
            <a:r>
              <a:rPr lang="zh-CN" altLang="en-US" sz="2400" b="1" smtClean="0">
                <a:latin typeface="华文细黑"/>
                <a:ea typeface="华文细黑"/>
                <a:cs typeface="华文细黑"/>
              </a:rPr>
              <a:t>二代病例</a:t>
            </a:r>
            <a:r>
              <a:rPr lang="en-US" altLang="zh-CN" sz="2400" smtClean="0">
                <a:latin typeface="华文细黑"/>
                <a:ea typeface="华文细黑"/>
                <a:cs typeface="华文细黑"/>
              </a:rPr>
              <a:t>-30</a:t>
            </a:r>
            <a:r>
              <a:rPr lang="zh-CN" altLang="en-US" sz="2400" smtClean="0">
                <a:latin typeface="华文细黑"/>
                <a:ea typeface="华文细黑"/>
                <a:cs typeface="华文细黑"/>
              </a:rPr>
              <a:t>例：包括诊疗指示病例的医务人员、同病房或同病区病友、指示病例家属、其他患者家属。</a:t>
            </a:r>
            <a:endParaRPr lang="en-US" altLang="zh-CN" sz="2400" smtClean="0">
              <a:latin typeface="华文细黑"/>
              <a:ea typeface="华文细黑"/>
              <a:cs typeface="华文细黑"/>
            </a:endParaRPr>
          </a:p>
          <a:p>
            <a:pPr eaLnBrk="1" hangingPunct="1">
              <a:lnSpc>
                <a:spcPct val="130000"/>
              </a:lnSpc>
              <a:buFont typeface="Wingdings"/>
              <a:buChar char="Ø"/>
            </a:pPr>
            <a:r>
              <a:rPr lang="zh-CN" altLang="en-US" sz="2400" b="1" smtClean="0">
                <a:latin typeface="华文细黑"/>
                <a:ea typeface="华文细黑"/>
                <a:cs typeface="华文细黑"/>
              </a:rPr>
              <a:t>三代病例</a:t>
            </a:r>
            <a:r>
              <a:rPr lang="en-US" altLang="zh-CN" sz="2400" smtClean="0">
                <a:latin typeface="华文细黑"/>
                <a:ea typeface="华文细黑"/>
                <a:cs typeface="华文细黑"/>
              </a:rPr>
              <a:t>-123</a:t>
            </a:r>
            <a:r>
              <a:rPr lang="zh-CN" altLang="en-US" sz="2400" smtClean="0">
                <a:latin typeface="华文细黑"/>
                <a:ea typeface="华文细黑"/>
                <a:cs typeface="华文细黑"/>
              </a:rPr>
              <a:t>例：未接触过指示病例，仅与二代病例有过接触。</a:t>
            </a:r>
          </a:p>
          <a:p>
            <a:pPr eaLnBrk="1" hangingPunct="1">
              <a:lnSpc>
                <a:spcPct val="130000"/>
              </a:lnSpc>
              <a:buFont typeface="Wingdings"/>
              <a:buChar char="Ø"/>
            </a:pPr>
            <a:r>
              <a:rPr lang="zh-CN" altLang="en-US" sz="2400" b="1" smtClean="0">
                <a:latin typeface="华文细黑"/>
                <a:ea typeface="华文细黑"/>
                <a:cs typeface="华文细黑"/>
              </a:rPr>
              <a:t>四代病例</a:t>
            </a:r>
            <a:r>
              <a:rPr lang="en-US" altLang="zh-CN" sz="2400" smtClean="0">
                <a:latin typeface="华文细黑"/>
                <a:ea typeface="华文细黑"/>
                <a:cs typeface="华文细黑"/>
              </a:rPr>
              <a:t>-22</a:t>
            </a:r>
            <a:r>
              <a:rPr lang="zh-CN" altLang="en-US" sz="2400" smtClean="0">
                <a:latin typeface="华文细黑"/>
                <a:ea typeface="华文细黑"/>
                <a:cs typeface="华文细黑"/>
              </a:rPr>
              <a:t>例。</a:t>
            </a:r>
          </a:p>
          <a:p>
            <a:pPr eaLnBrk="1" hangingPunct="1">
              <a:lnSpc>
                <a:spcPct val="130000"/>
              </a:lnSpc>
              <a:buFont typeface="Wingdings"/>
              <a:buChar char="Ø"/>
            </a:pPr>
            <a:r>
              <a:rPr lang="en-US" altLang="zh-CN" sz="2400" smtClean="0">
                <a:latin typeface="华文细黑"/>
              </a:rPr>
              <a:t>4</a:t>
            </a:r>
            <a:r>
              <a:rPr lang="zh-CN" altLang="en-US" sz="2400" smtClean="0">
                <a:latin typeface="华文细黑"/>
              </a:rPr>
              <a:t>例病例感染来源及代数不详。 </a:t>
            </a:r>
            <a:endParaRPr lang="zh-CN" altLang="en-US" sz="2400" smtClean="0">
              <a:latin typeface="华文细黑"/>
              <a:ea typeface="华文细黑"/>
              <a:cs typeface="华文细黑"/>
            </a:endParaRPr>
          </a:p>
          <a:p>
            <a:pPr eaLnBrk="1" hangingPunct="1">
              <a:lnSpc>
                <a:spcPct val="130000"/>
              </a:lnSpc>
              <a:buFont typeface="Wingdings"/>
              <a:buChar char="Ø"/>
            </a:pPr>
            <a:r>
              <a:rPr lang="en-US" altLang="zh-CN" sz="2400" smtClean="0">
                <a:latin typeface="华文细黑"/>
              </a:rPr>
              <a:t>5</a:t>
            </a:r>
            <a:r>
              <a:rPr lang="zh-CN" altLang="en-US" sz="2400" smtClean="0">
                <a:latin typeface="华文细黑"/>
              </a:rPr>
              <a:t>个省份（首尔、京畿道、忠清南道、大田广域、釜山）</a:t>
            </a:r>
            <a:r>
              <a:rPr lang="en-US" altLang="zh-CN" sz="2400" smtClean="0">
                <a:latin typeface="华文细黑"/>
              </a:rPr>
              <a:t>11</a:t>
            </a:r>
            <a:r>
              <a:rPr lang="zh-CN" altLang="en-US" sz="2400" smtClean="0">
                <a:latin typeface="华文细黑"/>
              </a:rPr>
              <a:t>个区域的</a:t>
            </a:r>
            <a:r>
              <a:rPr lang="en-US" altLang="zh-CN" sz="2400" smtClean="0">
                <a:latin typeface="华文细黑"/>
              </a:rPr>
              <a:t>16</a:t>
            </a:r>
            <a:r>
              <a:rPr lang="zh-CN" altLang="en-US" sz="2400" smtClean="0">
                <a:latin typeface="华文细黑"/>
              </a:rPr>
              <a:t>家医院报告了确诊病例。 </a:t>
            </a:r>
            <a:endParaRPr lang="en-US" altLang="zh-CN" sz="2400" smtClean="0">
              <a:latin typeface="华文细黑"/>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4000" b="1" smtClean="0">
                <a:latin typeface="黑体" pitchFamily="2" charset="-122"/>
                <a:ea typeface="黑体" pitchFamily="2" charset="-122"/>
              </a:rPr>
              <a:t>韩国疫情最新信息</a:t>
            </a:r>
            <a:r>
              <a:rPr lang="en-US" altLang="zh-CN" sz="4000" b="1" smtClean="0">
                <a:latin typeface="黑体" pitchFamily="2" charset="-122"/>
                <a:ea typeface="黑体" pitchFamily="2" charset="-122"/>
              </a:rPr>
              <a:t>-3</a:t>
            </a:r>
            <a:endParaRPr lang="zh-CN" altLang="en-US" sz="4000" b="1" smtClean="0">
              <a:latin typeface="黑体" pitchFamily="2" charset="-122"/>
              <a:ea typeface="黑体" pitchFamily="2" charset="-122"/>
            </a:endParaRPr>
          </a:p>
        </p:txBody>
      </p:sp>
      <p:sp>
        <p:nvSpPr>
          <p:cNvPr id="38914"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130000"/>
              </a:lnSpc>
              <a:buClrTx/>
              <a:buFontTx/>
              <a:buChar char="•"/>
            </a:pPr>
            <a:r>
              <a:rPr lang="en-US" altLang="zh-CN" sz="2400" smtClean="0">
                <a:latin typeface="华文细黑"/>
              </a:rPr>
              <a:t>180</a:t>
            </a:r>
            <a:r>
              <a:rPr lang="zh-CN" altLang="en-US" sz="2400" smtClean="0">
                <a:latin typeface="华文细黑"/>
              </a:rPr>
              <a:t>例病例中，包括在医院就诊的其它疾病患者</a:t>
            </a:r>
            <a:r>
              <a:rPr lang="en-US" altLang="zh-CN" sz="2400" smtClean="0">
                <a:latin typeface="华文细黑"/>
              </a:rPr>
              <a:t>82</a:t>
            </a:r>
            <a:r>
              <a:rPr lang="zh-CN" altLang="en-US" sz="2400" smtClean="0">
                <a:latin typeface="华文细黑"/>
              </a:rPr>
              <a:t>名（</a:t>
            </a:r>
            <a:r>
              <a:rPr lang="en-US" altLang="zh-CN" sz="2400" smtClean="0">
                <a:latin typeface="华文细黑"/>
              </a:rPr>
              <a:t>46%</a:t>
            </a:r>
            <a:r>
              <a:rPr lang="zh-CN" altLang="en-US" sz="2400" smtClean="0">
                <a:latin typeface="华文细黑"/>
              </a:rPr>
              <a:t>）、家属</a:t>
            </a:r>
            <a:r>
              <a:rPr lang="en-US" altLang="zh-CN" sz="2400" smtClean="0">
                <a:latin typeface="华文细黑"/>
              </a:rPr>
              <a:t>/</a:t>
            </a:r>
            <a:r>
              <a:rPr lang="zh-CN" altLang="en-US" sz="2400" smtClean="0">
                <a:latin typeface="华文细黑"/>
              </a:rPr>
              <a:t>探视者</a:t>
            </a:r>
            <a:r>
              <a:rPr lang="en-US" altLang="zh-CN" sz="2400" smtClean="0">
                <a:latin typeface="华文细黑"/>
              </a:rPr>
              <a:t>64</a:t>
            </a:r>
            <a:r>
              <a:rPr lang="zh-CN" altLang="en-US" sz="2400" smtClean="0">
                <a:latin typeface="华文细黑"/>
              </a:rPr>
              <a:t>名（</a:t>
            </a:r>
            <a:r>
              <a:rPr lang="en-US" altLang="zh-CN" sz="2400" smtClean="0">
                <a:latin typeface="华文细黑"/>
              </a:rPr>
              <a:t>35%</a:t>
            </a:r>
            <a:r>
              <a:rPr lang="zh-CN" altLang="en-US" sz="2400" smtClean="0">
                <a:latin typeface="华文细黑"/>
              </a:rPr>
              <a:t>）、医院工作人员</a:t>
            </a:r>
            <a:r>
              <a:rPr lang="en-US" altLang="zh-CN" sz="2400" smtClean="0">
                <a:latin typeface="华文细黑"/>
              </a:rPr>
              <a:t>34</a:t>
            </a:r>
            <a:r>
              <a:rPr lang="zh-CN" altLang="en-US" sz="2400" smtClean="0">
                <a:latin typeface="华文细黑"/>
              </a:rPr>
              <a:t>名（</a:t>
            </a:r>
            <a:r>
              <a:rPr lang="en-US" altLang="zh-CN" sz="2400" smtClean="0">
                <a:latin typeface="华文细黑"/>
              </a:rPr>
              <a:t>19%</a:t>
            </a:r>
            <a:r>
              <a:rPr lang="zh-CN" altLang="en-US" sz="2400" smtClean="0">
                <a:latin typeface="华文细黑"/>
              </a:rPr>
              <a:t>）。</a:t>
            </a:r>
          </a:p>
          <a:p>
            <a:pPr>
              <a:lnSpc>
                <a:spcPct val="130000"/>
              </a:lnSpc>
              <a:buClrTx/>
              <a:buFontTx/>
              <a:buChar char="•"/>
            </a:pPr>
            <a:r>
              <a:rPr lang="zh-CN" altLang="en-US" sz="2400" smtClean="0">
                <a:latin typeface="华文细黑"/>
              </a:rPr>
              <a:t>目前，</a:t>
            </a:r>
            <a:r>
              <a:rPr lang="en-US" altLang="zh-CN" sz="2400" smtClean="0">
                <a:latin typeface="华文细黑"/>
              </a:rPr>
              <a:t>77</a:t>
            </a:r>
            <a:r>
              <a:rPr lang="zh-CN" altLang="en-US" sz="2400" smtClean="0">
                <a:latin typeface="华文细黑"/>
              </a:rPr>
              <a:t>例病例（</a:t>
            </a:r>
            <a:r>
              <a:rPr lang="en-US" altLang="zh-CN" sz="2400" smtClean="0">
                <a:latin typeface="华文细黑"/>
              </a:rPr>
              <a:t>42.8%</a:t>
            </a:r>
            <a:r>
              <a:rPr lang="zh-CN" altLang="en-US" sz="2400" smtClean="0">
                <a:latin typeface="华文细黑"/>
              </a:rPr>
              <a:t>）正在接受住院治疗，</a:t>
            </a:r>
            <a:r>
              <a:rPr lang="en-US" altLang="zh-CN" sz="2400" smtClean="0">
                <a:latin typeface="华文细黑"/>
              </a:rPr>
              <a:t>74</a:t>
            </a:r>
            <a:r>
              <a:rPr lang="zh-CN" altLang="en-US" sz="2400" smtClean="0">
                <a:latin typeface="华文细黑"/>
              </a:rPr>
              <a:t>例（</a:t>
            </a:r>
            <a:r>
              <a:rPr lang="en-US" altLang="zh-CN" sz="2400" smtClean="0">
                <a:latin typeface="华文细黑"/>
              </a:rPr>
              <a:t>38%</a:t>
            </a:r>
            <a:r>
              <a:rPr lang="zh-CN" altLang="en-US" sz="2400" smtClean="0">
                <a:latin typeface="华文细黑"/>
              </a:rPr>
              <a:t>）治愈出院</a:t>
            </a:r>
          </a:p>
          <a:p>
            <a:pPr>
              <a:lnSpc>
                <a:spcPct val="130000"/>
              </a:lnSpc>
              <a:buClrTx/>
              <a:buFontTx/>
              <a:buChar char="•"/>
            </a:pPr>
            <a:r>
              <a:rPr lang="en-US" altLang="zh-CN" sz="2400" smtClean="0">
                <a:latin typeface="华文细黑"/>
              </a:rPr>
              <a:t>29</a:t>
            </a:r>
            <a:r>
              <a:rPr lang="zh-CN" altLang="en-US" sz="2400" smtClean="0">
                <a:latin typeface="华文细黑"/>
              </a:rPr>
              <a:t>例死亡病例中，</a:t>
            </a:r>
            <a:r>
              <a:rPr lang="en-US" altLang="zh-CN" sz="2400" smtClean="0">
                <a:latin typeface="华文细黑"/>
              </a:rPr>
              <a:t>25</a:t>
            </a:r>
            <a:r>
              <a:rPr lang="zh-CN" altLang="en-US" sz="2400" smtClean="0">
                <a:latin typeface="华文细黑"/>
              </a:rPr>
              <a:t>例（</a:t>
            </a:r>
            <a:r>
              <a:rPr lang="en-US" altLang="zh-CN" sz="2400" smtClean="0">
                <a:latin typeface="华文细黑"/>
              </a:rPr>
              <a:t>86%</a:t>
            </a:r>
            <a:r>
              <a:rPr lang="zh-CN" altLang="en-US" sz="2400" smtClean="0">
                <a:latin typeface="华文细黑"/>
              </a:rPr>
              <a:t>）有慢性基础性疾病（癌症、心脏病、肺病、肾脏疾病、糖尿病等）。</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114300" y="285750"/>
            <a:ext cx="10512425" cy="1000125"/>
          </a:xfrm>
          <a:prstGeom prst="rect">
            <a:avLst/>
          </a:prstGeom>
        </p:spPr>
        <p:txBody>
          <a:bodyPr/>
          <a:lstStyle/>
          <a:p>
            <a:pPr algn="ctr">
              <a:defRPr/>
            </a:pPr>
            <a:r>
              <a:rPr lang="zh-CN" altLang="en-US" sz="3200" b="1" dirty="0">
                <a:solidFill>
                  <a:schemeClr val="tx2"/>
                </a:solidFill>
                <a:latin typeface="黑体" pitchFamily="49" charset="-122"/>
                <a:ea typeface="黑体" pitchFamily="49" charset="-122"/>
                <a:cs typeface="+mj-cs"/>
              </a:rPr>
              <a:t>韩国</a:t>
            </a:r>
            <a:r>
              <a:rPr lang="en-US" altLang="zh-CN" sz="3200" b="1" dirty="0">
                <a:solidFill>
                  <a:schemeClr val="tx2"/>
                </a:solidFill>
                <a:latin typeface="黑体" pitchFamily="49" charset="-122"/>
                <a:ea typeface="黑体" pitchFamily="49" charset="-122"/>
                <a:cs typeface="+mj-cs"/>
              </a:rPr>
              <a:t>MERS</a:t>
            </a:r>
            <a:r>
              <a:rPr lang="zh-CN" altLang="en-US" sz="3200" b="1" dirty="0">
                <a:solidFill>
                  <a:schemeClr val="tx2"/>
                </a:solidFill>
                <a:latin typeface="黑体" pitchFamily="49" charset="-122"/>
                <a:ea typeface="黑体" pitchFamily="49" charset="-122"/>
                <a:cs typeface="+mj-cs"/>
              </a:rPr>
              <a:t>首例病例情况</a:t>
            </a:r>
            <a:r>
              <a:rPr lang="zh-CN" altLang="en-US" sz="2400" dirty="0">
                <a:latin typeface="黑体" pitchFamily="49" charset="-122"/>
                <a:ea typeface="黑体" pitchFamily="49" charset="-122"/>
              </a:rPr>
              <a:t/>
            </a:r>
            <a:br>
              <a:rPr lang="zh-CN" altLang="en-US" sz="2400" dirty="0">
                <a:latin typeface="黑体" pitchFamily="49" charset="-122"/>
                <a:ea typeface="黑体" pitchFamily="49" charset="-122"/>
              </a:rPr>
            </a:br>
            <a:endParaRPr lang="zh-CN" altLang="en-US" b="1" kern="0" dirty="0">
              <a:solidFill>
                <a:schemeClr val="tx2"/>
              </a:solidFill>
              <a:latin typeface="黑体" pitchFamily="49" charset="-122"/>
              <a:ea typeface="黑体" pitchFamily="49" charset="-122"/>
              <a:cs typeface="+mj-cs"/>
            </a:endParaRPr>
          </a:p>
        </p:txBody>
      </p:sp>
      <p:pic>
        <p:nvPicPr>
          <p:cNvPr id="39938" name="Picture 2" descr="C:\Users\Administrator\Desktop\时间线5.jpg"/>
          <p:cNvPicPr>
            <a:picLocks noChangeAspect="1" noChangeArrowheads="1"/>
          </p:cNvPicPr>
          <p:nvPr/>
        </p:nvPicPr>
        <p:blipFill>
          <a:blip r:embed="rId3"/>
          <a:srcRect/>
          <a:stretch>
            <a:fillRect/>
          </a:stretch>
        </p:blipFill>
        <p:spPr bwMode="auto">
          <a:xfrm>
            <a:off x="900113" y="1428750"/>
            <a:ext cx="9642475" cy="414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2" charset="-122"/>
                <a:ea typeface="黑体" pitchFamily="2" charset="-122"/>
              </a:rPr>
              <a:t>韩国</a:t>
            </a:r>
            <a:r>
              <a:rPr lang="en-US" altLang="zh-CN" sz="3600" b="1" smtClean="0">
                <a:latin typeface="黑体" pitchFamily="2" charset="-122"/>
                <a:ea typeface="黑体" pitchFamily="2" charset="-122"/>
              </a:rPr>
              <a:t>MERS</a:t>
            </a:r>
            <a:r>
              <a:rPr lang="zh-CN" altLang="en-US" sz="3600" b="1" smtClean="0">
                <a:latin typeface="黑体" pitchFamily="2" charset="-122"/>
                <a:ea typeface="黑体" pitchFamily="2" charset="-122"/>
              </a:rPr>
              <a:t>暴发的可能原因分析</a:t>
            </a:r>
            <a:r>
              <a:rPr lang="en-US" altLang="zh-CN" sz="3600" b="1" smtClean="0">
                <a:latin typeface="黑体" pitchFamily="2" charset="-122"/>
                <a:ea typeface="黑体" pitchFamily="2" charset="-122"/>
              </a:rPr>
              <a:t>-1</a:t>
            </a:r>
            <a:endParaRPr lang="zh-CN" altLang="en-US" sz="3600" b="1" smtClean="0">
              <a:latin typeface="黑体" pitchFamily="2" charset="-122"/>
              <a:ea typeface="黑体" pitchFamily="2" charset="-122"/>
            </a:endParaRPr>
          </a:p>
        </p:txBody>
      </p:sp>
      <p:sp>
        <p:nvSpPr>
          <p:cNvPr id="41986" name="内容占位符 2"/>
          <p:cNvSpPr>
            <a:spLocks noGrp="1"/>
          </p:cNvSpPr>
          <p:nvPr>
            <p:ph idx="1"/>
          </p:nvPr>
        </p:nvSpPr>
        <p:spPr bwMode="auto">
          <a:xfrm>
            <a:off x="576263" y="1341438"/>
            <a:ext cx="9721850" cy="5183187"/>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病例诊断不及时</a:t>
            </a:r>
            <a:endParaRPr lang="en-US" altLang="zh-CN" sz="24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早期韩国医疗卫生部门未能及时获知、掌握首例病例的完整流行病学史，致使韩国未及时将其判断为</a:t>
            </a:r>
            <a:r>
              <a:rPr lang="en-US" altLang="zh-CN" sz="2000" smtClean="0">
                <a:latin typeface="华文细黑"/>
                <a:ea typeface="华文细黑"/>
                <a:cs typeface="华文细黑"/>
              </a:rPr>
              <a:t>MERS</a:t>
            </a:r>
            <a:r>
              <a:rPr lang="zh-CN" altLang="en-US" sz="2000" smtClean="0">
                <a:latin typeface="华文细黑"/>
                <a:ea typeface="华文细黑"/>
                <a:cs typeface="华文细黑"/>
              </a:rPr>
              <a:t>可疑病例，其从发病到诊断长达</a:t>
            </a:r>
            <a:r>
              <a:rPr lang="en-US" altLang="zh-CN" sz="2000" smtClean="0">
                <a:latin typeface="华文细黑"/>
                <a:ea typeface="华文细黑"/>
                <a:cs typeface="华文细黑"/>
              </a:rPr>
              <a:t>10</a:t>
            </a:r>
            <a:r>
              <a:rPr lang="zh-CN" altLang="en-US" sz="2000" smtClean="0">
                <a:latin typeface="华文细黑"/>
                <a:ea typeface="华文细黑"/>
                <a:cs typeface="华文细黑"/>
              </a:rPr>
              <a:t>天左右；</a:t>
            </a:r>
            <a:endParaRPr lang="en-US" altLang="zh-CN" sz="20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首例病例入院治疗时被误诊为社区获得性肺炎，其在医院内未及时得到管理、隔离治疗，活动也未受限制，致使较多人员感染；</a:t>
            </a:r>
            <a:endParaRPr lang="en-US" altLang="zh-CN" sz="20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临床医生缺乏应有敏感性，未能及早识别、诊断可能的</a:t>
            </a:r>
            <a:r>
              <a:rPr lang="en-US" altLang="zh-CN" sz="2000" smtClean="0">
                <a:latin typeface="华文细黑"/>
                <a:ea typeface="华文细黑"/>
                <a:cs typeface="华文细黑"/>
              </a:rPr>
              <a:t>MERS</a:t>
            </a:r>
            <a:r>
              <a:rPr lang="zh-CN" altLang="en-US" sz="2000" smtClean="0">
                <a:latin typeface="华文细黑"/>
                <a:ea typeface="华文细黑"/>
                <a:cs typeface="华文细黑"/>
              </a:rPr>
              <a:t>疑似病例并及时报告；致使病例自行到其他医院就诊或外出旅行等。</a:t>
            </a:r>
            <a:r>
              <a:rPr lang="en-US" sz="2000" smtClean="0">
                <a:latin typeface="华文细黑"/>
                <a:ea typeface="华文细黑"/>
                <a:cs typeface="华文细黑"/>
              </a:rPr>
              <a:t> </a:t>
            </a:r>
            <a:endParaRPr lang="zh-CN" altLang="en-US" sz="2000" smtClean="0">
              <a:latin typeface="华文细黑"/>
              <a:ea typeface="华文细黑"/>
              <a:cs typeface="华文细黑"/>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2" charset="-122"/>
                <a:ea typeface="黑体" pitchFamily="2" charset="-122"/>
              </a:rPr>
              <a:t>韩国</a:t>
            </a:r>
            <a:r>
              <a:rPr lang="en-US" altLang="zh-CN" sz="3600" b="1" smtClean="0">
                <a:latin typeface="黑体" pitchFamily="2" charset="-122"/>
                <a:ea typeface="黑体" pitchFamily="2" charset="-122"/>
              </a:rPr>
              <a:t>MERS</a:t>
            </a:r>
            <a:r>
              <a:rPr lang="zh-CN" altLang="en-US" sz="3600" b="1" smtClean="0">
                <a:latin typeface="黑体" pitchFamily="2" charset="-122"/>
                <a:ea typeface="黑体" pitchFamily="2" charset="-122"/>
              </a:rPr>
              <a:t>暴发的可能原因分析</a:t>
            </a:r>
            <a:r>
              <a:rPr lang="en-US" altLang="zh-CN" sz="3600" b="1" smtClean="0">
                <a:latin typeface="黑体" pitchFamily="2" charset="-122"/>
                <a:ea typeface="黑体" pitchFamily="2" charset="-122"/>
              </a:rPr>
              <a:t>-2</a:t>
            </a:r>
            <a:endParaRPr lang="zh-CN" altLang="en-US" sz="3600" smtClean="0"/>
          </a:p>
        </p:txBody>
      </p:sp>
      <p:sp>
        <p:nvSpPr>
          <p:cNvPr id="43010" name="内容占位符 2"/>
          <p:cNvSpPr>
            <a:spLocks noGrp="1"/>
          </p:cNvSpPr>
          <p:nvPr>
            <p:ph idx="1"/>
          </p:nvPr>
        </p:nvSpPr>
        <p:spPr bwMode="auto">
          <a:xfrm>
            <a:off x="685800" y="1357313"/>
            <a:ext cx="9429750" cy="4454525"/>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密切接触者和疑似病例的管理措施不严格、采取措施不及时，甚至出现了密切接触者发病后仍可出国的情况。</a:t>
            </a:r>
          </a:p>
          <a:p>
            <a:pPr eaLnBrk="1" hangingPunct="1">
              <a:lnSpc>
                <a:spcPct val="150000"/>
              </a:lnSpc>
              <a:buFont typeface="Wingdings"/>
              <a:buChar char="Ø"/>
            </a:pPr>
            <a:r>
              <a:rPr lang="zh-CN" altLang="en-US" sz="2400" smtClean="0">
                <a:latin typeface="华文细黑"/>
                <a:ea typeface="华文细黑"/>
                <a:cs typeface="华文细黑"/>
              </a:rPr>
              <a:t>疫情信息不透明，公众的风险沟通不足。发生</a:t>
            </a:r>
            <a:r>
              <a:rPr lang="en-US" altLang="zh-CN" sz="2400" smtClean="0">
                <a:latin typeface="华文细黑"/>
                <a:ea typeface="华文细黑"/>
                <a:cs typeface="华文细黑"/>
              </a:rPr>
              <a:t>MERS</a:t>
            </a:r>
            <a:r>
              <a:rPr lang="zh-CN" altLang="en-US" sz="2400" smtClean="0">
                <a:latin typeface="华文细黑"/>
                <a:ea typeface="华文细黑"/>
                <a:cs typeface="华文细黑"/>
              </a:rPr>
              <a:t>疫情后，韩国卫生部门未及时公布病例就诊过程、就诊医院等详细情况，直至</a:t>
            </a:r>
            <a:r>
              <a:rPr lang="en-US" altLang="zh-CN" sz="2400" smtClean="0">
                <a:latin typeface="华文细黑"/>
                <a:ea typeface="华文细黑"/>
                <a:cs typeface="华文细黑"/>
              </a:rPr>
              <a:t>6</a:t>
            </a:r>
            <a:r>
              <a:rPr lang="zh-CN" altLang="en-US" sz="2400" smtClean="0">
                <a:latin typeface="华文细黑"/>
                <a:ea typeface="华文细黑"/>
                <a:cs typeface="华文细黑"/>
              </a:rPr>
              <a:t>月</a:t>
            </a:r>
            <a:r>
              <a:rPr lang="en-US" altLang="zh-CN" sz="2400" smtClean="0">
                <a:latin typeface="华文细黑"/>
                <a:ea typeface="华文细黑"/>
                <a:cs typeface="华文细黑"/>
              </a:rPr>
              <a:t>5</a:t>
            </a:r>
            <a:r>
              <a:rPr lang="zh-CN" altLang="en-US" sz="2400" smtClean="0">
                <a:latin typeface="华文细黑"/>
                <a:ea typeface="华文细黑"/>
                <a:cs typeface="华文细黑"/>
              </a:rPr>
              <a:t>日，韩国保健福祉部才公布</a:t>
            </a:r>
            <a:r>
              <a:rPr lang="en-US" altLang="zh-CN" sz="2400" smtClean="0">
                <a:latin typeface="华文细黑"/>
                <a:ea typeface="华文细黑"/>
                <a:cs typeface="华文细黑"/>
              </a:rPr>
              <a:t>MERS</a:t>
            </a:r>
            <a:r>
              <a:rPr lang="zh-CN" altLang="en-US" sz="2400" smtClean="0">
                <a:latin typeface="华文细黑"/>
                <a:ea typeface="华文细黑"/>
                <a:cs typeface="华文细黑"/>
              </a:rPr>
              <a:t>病例相关的医院名单。</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750" y="274638"/>
            <a:ext cx="9721850" cy="1143000"/>
          </a:xfrm>
        </p:spPr>
        <p:txBody>
          <a:bodyPr/>
          <a:lstStyle/>
          <a:p>
            <a:pPr eaLnBrk="1" hangingPunct="1">
              <a:defRPr/>
            </a:pPr>
            <a:r>
              <a:rPr lang="zh-CN" altLang="en-US" sz="3200" b="1" kern="1200" dirty="0" smtClean="0">
                <a:latin typeface="黑体" pitchFamily="49" charset="-122"/>
                <a:ea typeface="黑体" pitchFamily="49" charset="-122"/>
              </a:rPr>
              <a:t>对韩国疫情的初步认识</a:t>
            </a:r>
            <a:endParaRPr lang="zh-CN" altLang="en-US" sz="3200" b="1" kern="1200" dirty="0">
              <a:latin typeface="黑体" pitchFamily="49" charset="-122"/>
              <a:ea typeface="黑体" pitchFamily="49" charset="-122"/>
            </a:endParaRPr>
          </a:p>
        </p:txBody>
      </p:sp>
      <p:sp>
        <p:nvSpPr>
          <p:cNvPr id="44034" name="内容占位符 2"/>
          <p:cNvSpPr>
            <a:spLocks noGrp="1"/>
          </p:cNvSpPr>
          <p:nvPr>
            <p:ph idx="1"/>
          </p:nvPr>
        </p:nvSpPr>
        <p:spPr bwMode="auto">
          <a:xfrm>
            <a:off x="647700" y="1196975"/>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spcBef>
                <a:spcPct val="0"/>
              </a:spcBef>
              <a:buFont typeface="Wingdings"/>
              <a:buChar char="Ø"/>
            </a:pPr>
            <a:r>
              <a:rPr lang="zh-CN" altLang="en-US" sz="2400" smtClean="0">
                <a:solidFill>
                  <a:schemeClr val="tx2"/>
                </a:solidFill>
                <a:latin typeface="华文细黑"/>
                <a:ea typeface="华文细黑"/>
                <a:cs typeface="华文细黑"/>
              </a:rPr>
              <a:t>中东地区以外最大一次</a:t>
            </a:r>
            <a:r>
              <a:rPr lang="en-US" altLang="zh-CN" sz="2400" smtClean="0">
                <a:solidFill>
                  <a:schemeClr val="tx2"/>
                </a:solidFill>
                <a:latin typeface="华文细黑"/>
                <a:ea typeface="华文细黑"/>
                <a:cs typeface="华文细黑"/>
              </a:rPr>
              <a:t>MERS</a:t>
            </a:r>
            <a:r>
              <a:rPr lang="zh-CN" altLang="en-US" sz="2400" smtClean="0">
                <a:solidFill>
                  <a:schemeClr val="tx2"/>
                </a:solidFill>
                <a:latin typeface="华文细黑"/>
                <a:ea typeface="华文细黑"/>
                <a:cs typeface="华文细黑"/>
              </a:rPr>
              <a:t>暴发</a:t>
            </a:r>
            <a:endParaRPr lang="en-US" altLang="zh-CN" sz="2400" smtClean="0">
              <a:solidFill>
                <a:schemeClr val="tx2"/>
              </a:solidFill>
              <a:latin typeface="华文细黑"/>
              <a:ea typeface="华文细黑"/>
              <a:cs typeface="华文细黑"/>
            </a:endParaRPr>
          </a:p>
          <a:p>
            <a:pPr eaLnBrk="1" hangingPunct="1">
              <a:lnSpc>
                <a:spcPct val="150000"/>
              </a:lnSpc>
              <a:spcBef>
                <a:spcPct val="0"/>
              </a:spcBef>
              <a:buFont typeface="Wingdings"/>
              <a:buChar char="Ø"/>
            </a:pPr>
            <a:r>
              <a:rPr lang="zh-CN" altLang="en-US" sz="2400" smtClean="0">
                <a:solidFill>
                  <a:schemeClr val="tx2"/>
                </a:solidFill>
                <a:latin typeface="华文细黑"/>
                <a:ea typeface="华文细黑"/>
                <a:cs typeface="华文细黑"/>
              </a:rPr>
              <a:t>主要为医院内传播，尚未发生社区传播</a:t>
            </a:r>
            <a:endParaRPr lang="en-US" altLang="zh-CN" sz="2400" smtClean="0">
              <a:solidFill>
                <a:schemeClr val="tx2"/>
              </a:solidFill>
              <a:latin typeface="华文细黑"/>
              <a:ea typeface="华文细黑"/>
              <a:cs typeface="华文细黑"/>
            </a:endParaRPr>
          </a:p>
          <a:p>
            <a:pPr eaLnBrk="1" hangingPunct="1">
              <a:lnSpc>
                <a:spcPct val="150000"/>
              </a:lnSpc>
              <a:spcBef>
                <a:spcPct val="0"/>
              </a:spcBef>
              <a:buFont typeface="Wingdings"/>
              <a:buChar char="Ø"/>
            </a:pPr>
            <a:r>
              <a:rPr lang="zh-CN" altLang="en-US" sz="2400" smtClean="0">
                <a:solidFill>
                  <a:schemeClr val="tx2"/>
                </a:solidFill>
                <a:latin typeface="华文细黑"/>
                <a:ea typeface="华文细黑"/>
                <a:cs typeface="华文细黑"/>
              </a:rPr>
              <a:t>疾病特征与既往无明显变化，尚未发现病毒传染性增强的证据</a:t>
            </a:r>
            <a:endParaRPr lang="en-US" altLang="zh-CN" sz="2400" smtClean="0">
              <a:solidFill>
                <a:schemeClr val="tx2"/>
              </a:solidFill>
              <a:latin typeface="华文细黑"/>
              <a:ea typeface="华文细黑"/>
              <a:cs typeface="华文细黑"/>
            </a:endParaRPr>
          </a:p>
          <a:p>
            <a:pPr eaLnBrk="1" hangingPunct="1">
              <a:lnSpc>
                <a:spcPct val="150000"/>
              </a:lnSpc>
              <a:spcBef>
                <a:spcPct val="0"/>
              </a:spcBef>
              <a:buFont typeface="Wingdings"/>
              <a:buChar char="Ø"/>
            </a:pPr>
            <a:r>
              <a:rPr lang="zh-CN" altLang="en-US" sz="2400" smtClean="0">
                <a:solidFill>
                  <a:schemeClr val="tx2"/>
                </a:solidFill>
                <a:latin typeface="华文细黑"/>
                <a:ea typeface="华文细黑"/>
                <a:cs typeface="华文细黑"/>
              </a:rPr>
              <a:t>造成疫情暴发主要原因是病例早期发现不及时、密接追踪管理不到位、</a:t>
            </a:r>
            <a:r>
              <a:rPr lang="zh-CN" altLang="en-US" sz="2400" smtClean="0">
                <a:solidFill>
                  <a:schemeClr val="tx2"/>
                </a:solidFill>
                <a:latin typeface="华文细黑"/>
              </a:rPr>
              <a:t>医院的感染预防和控制措施落实不到位等。</a:t>
            </a:r>
            <a:r>
              <a:rPr lang="zh-CN" altLang="en-US" smtClean="0"/>
              <a:t> </a:t>
            </a:r>
            <a:endParaRPr lang="en-US" altLang="zh-CN"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p:cNvSpPr>
          <p:nvPr>
            <p:ph type="title"/>
          </p:nvPr>
        </p:nvSpPr>
        <p:spPr bwMode="auto">
          <a:xfrm>
            <a:off x="504825" y="2133600"/>
            <a:ext cx="9720263"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b="1" smtClean="0">
                <a:latin typeface="黑体" pitchFamily="2" charset="-122"/>
                <a:ea typeface="黑体" pitchFamily="2" charset="-122"/>
              </a:rPr>
              <a:t>我国输入病例相关情况</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2" charset="-122"/>
                <a:ea typeface="黑体" pitchFamily="2" charset="-122"/>
              </a:rPr>
              <a:t>病例基本信息</a:t>
            </a:r>
          </a:p>
        </p:txBody>
      </p:sp>
      <p:sp>
        <p:nvSpPr>
          <p:cNvPr id="46082" name="内容占位符 2"/>
          <p:cNvSpPr>
            <a:spLocks noGrp="1"/>
          </p:cNvSpPr>
          <p:nvPr>
            <p:ph idx="1"/>
          </p:nvPr>
        </p:nvSpPr>
        <p:spPr bwMode="auto">
          <a:xfrm>
            <a:off x="539750" y="1196975"/>
            <a:ext cx="9974263"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病例</a:t>
            </a:r>
            <a:r>
              <a:rPr lang="en-US" altLang="zh-CN" sz="2400" smtClean="0">
                <a:latin typeface="华文细黑"/>
                <a:ea typeface="华文细黑"/>
                <a:cs typeface="华文细黑"/>
              </a:rPr>
              <a:t>K</a:t>
            </a:r>
            <a:r>
              <a:rPr lang="zh-CN" altLang="en-US" sz="2400" smtClean="0">
                <a:latin typeface="华文细黑"/>
                <a:ea typeface="华文细黑"/>
                <a:cs typeface="华文细黑"/>
              </a:rPr>
              <a:t>，</a:t>
            </a:r>
            <a:r>
              <a:rPr lang="zh-CN" altLang="zh-CN" sz="2400" smtClean="0">
                <a:latin typeface="华文细黑"/>
                <a:ea typeface="华文细黑"/>
                <a:cs typeface="华文细黑"/>
              </a:rPr>
              <a:t>男，</a:t>
            </a:r>
            <a:r>
              <a:rPr lang="en-US" altLang="zh-CN" sz="2400" smtClean="0">
                <a:latin typeface="华文细黑"/>
                <a:ea typeface="华文细黑"/>
                <a:cs typeface="华文细黑"/>
              </a:rPr>
              <a:t>44</a:t>
            </a:r>
            <a:r>
              <a:rPr lang="zh-CN" altLang="zh-CN" sz="2400" smtClean="0">
                <a:latin typeface="华文细黑"/>
                <a:ea typeface="华文细黑"/>
                <a:cs typeface="华文细黑"/>
              </a:rPr>
              <a:t>岁，韩国京畿道乌山市人</a:t>
            </a:r>
            <a:endParaRPr lang="en-US" altLang="zh-CN" sz="2400" smtClean="0">
              <a:latin typeface="华文细黑"/>
              <a:ea typeface="华文细黑"/>
              <a:cs typeface="华文细黑"/>
            </a:endParaRPr>
          </a:p>
          <a:p>
            <a:pPr eaLnBrk="1" hangingPunct="1">
              <a:lnSpc>
                <a:spcPct val="150000"/>
              </a:lnSpc>
              <a:buFont typeface="Wingdings"/>
              <a:buChar char="Ø"/>
            </a:pPr>
            <a:r>
              <a:rPr lang="en-US" altLang="zh-CN" sz="2400" smtClean="0">
                <a:latin typeface="华文细黑"/>
                <a:ea typeface="华文细黑"/>
                <a:cs typeface="华文细黑"/>
              </a:rPr>
              <a:t>5</a:t>
            </a:r>
            <a:r>
              <a:rPr lang="zh-CN" altLang="zh-CN" sz="2400" smtClean="0">
                <a:latin typeface="华文细黑"/>
                <a:ea typeface="华文细黑"/>
                <a:cs typeface="华文细黑"/>
              </a:rPr>
              <a:t>月</a:t>
            </a:r>
            <a:r>
              <a:rPr lang="en-US" altLang="zh-CN" sz="2400" smtClean="0">
                <a:latin typeface="华文细黑"/>
                <a:ea typeface="华文细黑"/>
                <a:cs typeface="华文细黑"/>
              </a:rPr>
              <a:t>16</a:t>
            </a:r>
            <a:r>
              <a:rPr lang="zh-CN" altLang="zh-CN" sz="2400" smtClean="0">
                <a:latin typeface="华文细黑"/>
                <a:ea typeface="华文细黑"/>
                <a:cs typeface="华文细黑"/>
              </a:rPr>
              <a:t>日，到医院探访其父亲（</a:t>
            </a:r>
            <a:r>
              <a:rPr lang="zh-CN" altLang="en-US" sz="2400" smtClean="0">
                <a:latin typeface="华文细黑"/>
                <a:ea typeface="华文细黑"/>
                <a:cs typeface="华文细黑"/>
              </a:rPr>
              <a:t>韩国第</a:t>
            </a:r>
            <a:r>
              <a:rPr lang="en-US" altLang="zh-CN" sz="2400" smtClean="0">
                <a:latin typeface="华文细黑"/>
                <a:ea typeface="华文细黑"/>
                <a:cs typeface="华文细黑"/>
              </a:rPr>
              <a:t>3</a:t>
            </a:r>
            <a:r>
              <a:rPr lang="zh-CN" altLang="en-US" sz="2400" smtClean="0">
                <a:latin typeface="华文细黑"/>
                <a:ea typeface="华文细黑"/>
                <a:cs typeface="华文细黑"/>
              </a:rPr>
              <a:t>例病例，</a:t>
            </a:r>
            <a:r>
              <a:rPr lang="zh-CN" altLang="zh-CN" sz="2400" smtClean="0">
                <a:latin typeface="华文细黑"/>
                <a:ea typeface="华文细黑"/>
                <a:cs typeface="华文细黑"/>
              </a:rPr>
              <a:t>与</a:t>
            </a:r>
            <a:r>
              <a:rPr lang="zh-CN" altLang="en-US" sz="2400" smtClean="0">
                <a:latin typeface="华文细黑"/>
                <a:ea typeface="华文细黑"/>
                <a:cs typeface="华文细黑"/>
              </a:rPr>
              <a:t>指示</a:t>
            </a:r>
            <a:r>
              <a:rPr lang="zh-CN" altLang="zh-CN" sz="2400" smtClean="0">
                <a:latin typeface="华文细黑"/>
                <a:ea typeface="华文细黑"/>
                <a:cs typeface="华文细黑"/>
              </a:rPr>
              <a:t>病例同病房）</a:t>
            </a:r>
            <a:endParaRPr lang="en-US" altLang="zh-CN" sz="2400" smtClean="0">
              <a:latin typeface="华文细黑"/>
              <a:ea typeface="华文细黑"/>
              <a:cs typeface="华文细黑"/>
            </a:endParaRPr>
          </a:p>
          <a:p>
            <a:pPr eaLnBrk="1" hangingPunct="1">
              <a:lnSpc>
                <a:spcPct val="150000"/>
              </a:lnSpc>
              <a:buFont typeface="Wingdings"/>
              <a:buChar char="Ø"/>
            </a:pPr>
            <a:r>
              <a:rPr lang="en-US" altLang="zh-CN" sz="2400" smtClean="0">
                <a:latin typeface="华文细黑"/>
                <a:ea typeface="华文细黑"/>
                <a:cs typeface="华文细黑"/>
              </a:rPr>
              <a:t>5</a:t>
            </a:r>
            <a:r>
              <a:rPr lang="zh-CN" altLang="zh-CN" sz="2400" smtClean="0">
                <a:latin typeface="华文细黑"/>
                <a:ea typeface="华文细黑"/>
                <a:cs typeface="华文细黑"/>
              </a:rPr>
              <a:t>月</a:t>
            </a:r>
            <a:r>
              <a:rPr lang="en-US" altLang="zh-CN" sz="2400" smtClean="0">
                <a:latin typeface="华文细黑"/>
                <a:ea typeface="华文细黑"/>
                <a:cs typeface="华文细黑"/>
              </a:rPr>
              <a:t>21</a:t>
            </a:r>
            <a:r>
              <a:rPr lang="zh-CN" altLang="zh-CN" sz="2400" smtClean="0">
                <a:latin typeface="华文细黑"/>
                <a:ea typeface="华文细黑"/>
                <a:cs typeface="华文细黑"/>
              </a:rPr>
              <a:t>日，出现背部肌肉酸痛、乏力等症状</a:t>
            </a:r>
            <a:r>
              <a:rPr lang="zh-CN" altLang="en-US" sz="2400" smtClean="0">
                <a:latin typeface="华文细黑"/>
                <a:ea typeface="华文细黑"/>
                <a:cs typeface="华文细黑"/>
              </a:rPr>
              <a:t>，曾去</a:t>
            </a:r>
            <a:r>
              <a:rPr lang="zh-CN" altLang="zh-CN" sz="2400" smtClean="0">
                <a:latin typeface="华文细黑"/>
                <a:ea typeface="华文细黑"/>
                <a:cs typeface="华文细黑"/>
              </a:rPr>
              <a:t>就诊，给予镇痛药物自行服药，症状未缓解。</a:t>
            </a:r>
          </a:p>
          <a:p>
            <a:pPr eaLnBrk="1" hangingPunct="1">
              <a:lnSpc>
                <a:spcPct val="150000"/>
              </a:lnSpc>
              <a:buFont typeface="Wingdings"/>
              <a:buChar char="Ø"/>
            </a:pPr>
            <a:r>
              <a:rPr lang="en-US" altLang="zh-CN" sz="2400" smtClean="0">
                <a:latin typeface="华文细黑"/>
                <a:ea typeface="华文细黑"/>
                <a:cs typeface="华文细黑"/>
              </a:rPr>
              <a:t>5</a:t>
            </a:r>
            <a:r>
              <a:rPr lang="zh-CN" altLang="zh-CN" sz="2400" smtClean="0">
                <a:latin typeface="华文细黑"/>
                <a:ea typeface="华文细黑"/>
                <a:cs typeface="华文细黑"/>
              </a:rPr>
              <a:t>月</a:t>
            </a:r>
            <a:r>
              <a:rPr lang="en-US" altLang="zh-CN" sz="2400" smtClean="0">
                <a:latin typeface="华文细黑"/>
                <a:ea typeface="华文细黑"/>
                <a:cs typeface="华文细黑"/>
              </a:rPr>
              <a:t>25</a:t>
            </a:r>
            <a:r>
              <a:rPr lang="zh-CN" altLang="zh-CN" sz="2400" smtClean="0">
                <a:latin typeface="华文细黑"/>
                <a:ea typeface="华文细黑"/>
                <a:cs typeface="华文细黑"/>
              </a:rPr>
              <a:t>日晚</a:t>
            </a:r>
            <a:r>
              <a:rPr lang="zh-CN" altLang="en-US" sz="2400" smtClean="0">
                <a:latin typeface="华文细黑"/>
                <a:ea typeface="华文细黑"/>
                <a:cs typeface="华文细黑"/>
              </a:rPr>
              <a:t>，</a:t>
            </a:r>
            <a:r>
              <a:rPr lang="zh-CN" altLang="zh-CN" sz="2400" smtClean="0">
                <a:latin typeface="华文细黑"/>
                <a:ea typeface="华文细黑"/>
                <a:cs typeface="华文细黑"/>
              </a:rPr>
              <a:t>出现头痛、发热等症状，</a:t>
            </a:r>
            <a:r>
              <a:rPr lang="zh-CN" altLang="en-US" sz="2400" smtClean="0">
                <a:latin typeface="华文细黑"/>
                <a:ea typeface="华文细黑"/>
                <a:cs typeface="华文细黑"/>
              </a:rPr>
              <a:t>再次就诊</a:t>
            </a:r>
            <a:r>
              <a:rPr lang="zh-CN" altLang="zh-CN" sz="2400" smtClean="0">
                <a:latin typeface="华文细黑"/>
                <a:ea typeface="华文细黑"/>
                <a:cs typeface="华文细黑"/>
              </a:rPr>
              <a:t>，体温为</a:t>
            </a:r>
            <a:r>
              <a:rPr lang="en-US" altLang="zh-CN" sz="2400" smtClean="0">
                <a:latin typeface="华文细黑"/>
                <a:ea typeface="华文细黑"/>
                <a:cs typeface="华文细黑"/>
              </a:rPr>
              <a:t>38.6</a:t>
            </a:r>
            <a:r>
              <a:rPr lang="zh-CN" altLang="zh-CN" sz="2400" smtClean="0">
                <a:latin typeface="华文细黑"/>
                <a:ea typeface="华文细黑"/>
                <a:cs typeface="华文细黑"/>
              </a:rPr>
              <a:t>℃</a:t>
            </a:r>
            <a:endParaRPr lang="en-US" altLang="zh-CN" sz="2400" smtClean="0">
              <a:latin typeface="华文细黑"/>
              <a:ea typeface="华文细黑"/>
              <a:cs typeface="华文细黑"/>
            </a:endParaRPr>
          </a:p>
          <a:p>
            <a:pPr lvl="1" eaLnBrk="1" hangingPunct="1">
              <a:lnSpc>
                <a:spcPct val="150000"/>
              </a:lnSpc>
              <a:buFont typeface="Wingdings"/>
              <a:buChar char="n"/>
            </a:pPr>
            <a:r>
              <a:rPr lang="zh-CN" altLang="zh-CN" sz="2000" smtClean="0">
                <a:latin typeface="华文细黑"/>
                <a:ea typeface="华文细黑"/>
                <a:cs typeface="华文细黑"/>
              </a:rPr>
              <a:t>就诊期间曾主动告知医生其父亲与姐姐被确诊为</a:t>
            </a:r>
            <a:r>
              <a:rPr lang="en-US" altLang="zh-CN" sz="2000" smtClean="0">
                <a:latin typeface="华文细黑"/>
                <a:ea typeface="华文细黑"/>
                <a:cs typeface="华文细黑"/>
              </a:rPr>
              <a:t>MERS</a:t>
            </a:r>
            <a:r>
              <a:rPr lang="zh-CN" altLang="zh-CN" sz="2000" smtClean="0">
                <a:latin typeface="华文细黑"/>
                <a:ea typeface="华文细黑"/>
                <a:cs typeface="华文细黑"/>
              </a:rPr>
              <a:t>，医生嘱咐其</a:t>
            </a:r>
            <a:r>
              <a:rPr lang="zh-CN" altLang="en-US" sz="2000" smtClean="0">
                <a:latin typeface="华文细黑"/>
                <a:ea typeface="华文细黑"/>
                <a:cs typeface="华文细黑"/>
              </a:rPr>
              <a:t>赴</a:t>
            </a:r>
            <a:r>
              <a:rPr lang="zh-CN" altLang="zh-CN" sz="2000" smtClean="0">
                <a:latin typeface="华文细黑"/>
                <a:ea typeface="华文细黑"/>
                <a:cs typeface="华文细黑"/>
              </a:rPr>
              <a:t>首尔诊疗。</a:t>
            </a:r>
            <a:r>
              <a:rPr lang="en-US" altLang="zh-CN" sz="2000" smtClean="0">
                <a:latin typeface="华文细黑"/>
                <a:ea typeface="华文细黑"/>
                <a:cs typeface="华文细黑"/>
              </a:rPr>
              <a:t>K</a:t>
            </a:r>
            <a:r>
              <a:rPr lang="zh-CN" altLang="zh-CN" sz="2000" smtClean="0">
                <a:latin typeface="华文细黑"/>
                <a:ea typeface="华文细黑"/>
                <a:cs typeface="华文细黑"/>
              </a:rPr>
              <a:t>因计划</a:t>
            </a:r>
            <a:r>
              <a:rPr lang="en-US" altLang="zh-CN" sz="2000" smtClean="0">
                <a:latin typeface="华文细黑"/>
                <a:ea typeface="华文细黑"/>
                <a:cs typeface="华文细黑"/>
              </a:rPr>
              <a:t>5</a:t>
            </a:r>
            <a:r>
              <a:rPr lang="zh-CN" altLang="zh-CN" sz="2000" smtClean="0">
                <a:latin typeface="华文细黑"/>
                <a:ea typeface="华文细黑"/>
                <a:cs typeface="华文细黑"/>
              </a:rPr>
              <a:t>月</a:t>
            </a:r>
            <a:r>
              <a:rPr lang="en-US" altLang="zh-CN" sz="2000" smtClean="0">
                <a:latin typeface="华文细黑"/>
                <a:ea typeface="华文细黑"/>
                <a:cs typeface="华文细黑"/>
              </a:rPr>
              <a:t>26</a:t>
            </a:r>
            <a:r>
              <a:rPr lang="zh-CN" altLang="zh-CN" sz="2000" smtClean="0">
                <a:latin typeface="华文细黑"/>
                <a:ea typeface="华文细黑"/>
                <a:cs typeface="华文细黑"/>
              </a:rPr>
              <a:t>日前往中国出差，未</a:t>
            </a:r>
            <a:r>
              <a:rPr lang="zh-CN" altLang="en-US" sz="2000" smtClean="0">
                <a:latin typeface="华文细黑"/>
                <a:ea typeface="华文细黑"/>
                <a:cs typeface="华文细黑"/>
              </a:rPr>
              <a:t>听从。</a:t>
            </a:r>
            <a:endParaRPr lang="en-US" altLang="zh-CN" sz="2000" smtClean="0">
              <a:latin typeface="华文细黑"/>
              <a:ea typeface="华文细黑"/>
              <a:cs typeface="华文细黑"/>
            </a:endParaRPr>
          </a:p>
          <a:p>
            <a:pPr eaLnBrk="1" hangingPunct="1">
              <a:lnSpc>
                <a:spcPct val="150000"/>
              </a:lnSpc>
              <a:buFont typeface="Wingdings"/>
              <a:buChar char="Ø"/>
            </a:pPr>
            <a:r>
              <a:rPr lang="en-US" altLang="zh-CN" sz="2400" smtClean="0">
                <a:latin typeface="华文细黑"/>
                <a:ea typeface="华文细黑"/>
                <a:cs typeface="华文细黑"/>
              </a:rPr>
              <a:t>26</a:t>
            </a:r>
            <a:r>
              <a:rPr lang="zh-CN" altLang="zh-CN" sz="2400" smtClean="0">
                <a:latin typeface="华文细黑"/>
                <a:ea typeface="华文细黑"/>
                <a:cs typeface="华文细黑"/>
              </a:rPr>
              <a:t>日上午</a:t>
            </a:r>
            <a:r>
              <a:rPr lang="en-US" altLang="zh-CN" sz="2400" smtClean="0">
                <a:latin typeface="华文细黑"/>
                <a:ea typeface="华文细黑"/>
                <a:cs typeface="华文细黑"/>
              </a:rPr>
              <a:t>6:15</a:t>
            </a:r>
            <a:r>
              <a:rPr lang="zh-CN" altLang="zh-CN" sz="2400" smtClean="0">
                <a:latin typeface="华文细黑"/>
                <a:ea typeface="华文细黑"/>
                <a:cs typeface="华文细黑"/>
              </a:rPr>
              <a:t>乘坐机场大巴前往仁川机场</a:t>
            </a:r>
            <a:r>
              <a:rPr lang="zh-CN" altLang="en-US" sz="2400" smtClean="0">
                <a:latin typeface="华文细黑"/>
                <a:ea typeface="华文细黑"/>
                <a:cs typeface="华文细黑"/>
              </a:rPr>
              <a:t>，</a:t>
            </a:r>
            <a:r>
              <a:rPr lang="zh-CN" altLang="zh-CN" sz="2400" smtClean="0">
                <a:latin typeface="华文细黑"/>
                <a:ea typeface="华文细黑"/>
                <a:cs typeface="华文细黑"/>
              </a:rPr>
              <a:t>飞往香港</a:t>
            </a:r>
            <a:endParaRPr lang="en-US" altLang="zh-CN" sz="2400" smtClean="0">
              <a:latin typeface="华文细黑"/>
              <a:ea typeface="华文细黑"/>
              <a:cs typeface="华文细黑"/>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2" charset="-122"/>
                <a:ea typeface="黑体" pitchFamily="2" charset="-122"/>
              </a:rPr>
              <a:t>病例接报、隔离和现状</a:t>
            </a:r>
          </a:p>
        </p:txBody>
      </p:sp>
      <p:sp>
        <p:nvSpPr>
          <p:cNvPr id="47106" name="内容占位符 2"/>
          <p:cNvSpPr>
            <a:spLocks noGrp="1"/>
          </p:cNvSpPr>
          <p:nvPr>
            <p:ph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en-US" altLang="zh-CN" sz="2400" smtClean="0">
                <a:latin typeface="华文细黑"/>
                <a:ea typeface="华文细黑"/>
                <a:cs typeface="华文细黑"/>
              </a:rPr>
              <a:t>5</a:t>
            </a:r>
            <a:r>
              <a:rPr lang="zh-CN" altLang="en-US" sz="2400" smtClean="0">
                <a:latin typeface="华文细黑"/>
                <a:ea typeface="华文细黑"/>
                <a:cs typeface="华文细黑"/>
              </a:rPr>
              <a:t>月</a:t>
            </a:r>
            <a:r>
              <a:rPr lang="en-US" altLang="zh-CN" sz="2400" smtClean="0">
                <a:latin typeface="华文细黑"/>
                <a:ea typeface="华文细黑"/>
                <a:cs typeface="华文细黑"/>
              </a:rPr>
              <a:t>27</a:t>
            </a:r>
            <a:r>
              <a:rPr lang="zh-CN" altLang="en-US" sz="2400" smtClean="0">
                <a:latin typeface="华文细黑"/>
                <a:ea typeface="华文细黑"/>
                <a:cs typeface="华文细黑"/>
              </a:rPr>
              <a:t>日晚</a:t>
            </a:r>
            <a:r>
              <a:rPr lang="en-US" altLang="zh-CN" sz="2400" smtClean="0">
                <a:latin typeface="华文细黑"/>
                <a:ea typeface="华文细黑"/>
                <a:cs typeface="华文细黑"/>
              </a:rPr>
              <a:t>10</a:t>
            </a:r>
            <a:r>
              <a:rPr lang="zh-CN" altLang="en-US" sz="2400" smtClean="0">
                <a:latin typeface="华文细黑"/>
                <a:ea typeface="华文细黑"/>
                <a:cs typeface="华文细黑"/>
              </a:rPr>
              <a:t>时，国家卫生计生委接到</a:t>
            </a:r>
            <a:r>
              <a:rPr lang="en-US" altLang="zh-CN" sz="2400" smtClean="0">
                <a:latin typeface="华文细黑"/>
                <a:ea typeface="华文细黑"/>
                <a:cs typeface="华文细黑"/>
              </a:rPr>
              <a:t>WHO</a:t>
            </a:r>
            <a:r>
              <a:rPr lang="zh-CN" altLang="en-US" sz="2400" smtClean="0">
                <a:latin typeface="华文细黑"/>
                <a:ea typeface="华文细黑"/>
                <a:cs typeface="华文细黑"/>
              </a:rPr>
              <a:t>非正式通报，立即通知广东省卫生计生委</a:t>
            </a:r>
            <a:endParaRPr lang="zh-CN" altLang="zh-CN" sz="2400" smtClean="0">
              <a:latin typeface="华文细黑"/>
              <a:ea typeface="华文细黑"/>
              <a:cs typeface="华文细黑"/>
            </a:endParaRPr>
          </a:p>
          <a:p>
            <a:pPr eaLnBrk="1" hangingPunct="1">
              <a:lnSpc>
                <a:spcPct val="150000"/>
              </a:lnSpc>
              <a:buFont typeface="Wingdings"/>
              <a:buChar char="Ø"/>
            </a:pPr>
            <a:r>
              <a:rPr lang="en-US" altLang="zh-CN" sz="2400" smtClean="0">
                <a:latin typeface="华文细黑"/>
                <a:ea typeface="华文细黑"/>
                <a:cs typeface="华文细黑"/>
              </a:rPr>
              <a:t>5</a:t>
            </a:r>
            <a:r>
              <a:rPr lang="zh-CN" altLang="zh-CN" sz="2400" smtClean="0">
                <a:latin typeface="华文细黑"/>
                <a:ea typeface="华文细黑"/>
                <a:cs typeface="华文细黑"/>
              </a:rPr>
              <a:t>月</a:t>
            </a:r>
            <a:r>
              <a:rPr lang="en-US" altLang="zh-CN" sz="2400" smtClean="0">
                <a:latin typeface="华文细黑"/>
                <a:ea typeface="华文细黑"/>
                <a:cs typeface="华文细黑"/>
              </a:rPr>
              <a:t>28</a:t>
            </a:r>
            <a:r>
              <a:rPr lang="zh-CN" altLang="zh-CN" sz="2400" smtClean="0">
                <a:latin typeface="华文细黑"/>
                <a:ea typeface="华文细黑"/>
                <a:cs typeface="华文细黑"/>
              </a:rPr>
              <a:t>日凌晨</a:t>
            </a:r>
            <a:r>
              <a:rPr lang="en-US" altLang="zh-CN" sz="2400" smtClean="0">
                <a:latin typeface="华文细黑"/>
                <a:ea typeface="华文细黑"/>
                <a:cs typeface="华文细黑"/>
              </a:rPr>
              <a:t>2</a:t>
            </a:r>
            <a:r>
              <a:rPr lang="zh-CN" altLang="zh-CN" sz="2400" smtClean="0">
                <a:latin typeface="华文细黑"/>
                <a:ea typeface="华文细黑"/>
                <a:cs typeface="华文细黑"/>
              </a:rPr>
              <a:t>时许，</a:t>
            </a:r>
            <a:r>
              <a:rPr lang="zh-CN" altLang="en-US" sz="2400" smtClean="0">
                <a:latin typeface="华文细黑"/>
                <a:ea typeface="华文细黑"/>
                <a:cs typeface="华文细黑"/>
              </a:rPr>
              <a:t>病例</a:t>
            </a:r>
            <a:r>
              <a:rPr lang="zh-CN" altLang="zh-CN" sz="2400" smtClean="0">
                <a:latin typeface="华文细黑"/>
                <a:ea typeface="华文细黑"/>
                <a:cs typeface="华文细黑"/>
              </a:rPr>
              <a:t>被当地疾控机构</a:t>
            </a:r>
            <a:r>
              <a:rPr lang="zh-CN" altLang="en-US" sz="2400" smtClean="0">
                <a:latin typeface="华文细黑"/>
                <a:ea typeface="华文细黑"/>
                <a:cs typeface="华文细黑"/>
              </a:rPr>
              <a:t>找到并</a:t>
            </a:r>
            <a:r>
              <a:rPr lang="zh-CN" altLang="zh-CN" sz="2400" smtClean="0">
                <a:latin typeface="华文细黑"/>
                <a:ea typeface="华文细黑"/>
                <a:cs typeface="华文细黑"/>
              </a:rPr>
              <a:t>送惠州市中心人民医院收治入院</a:t>
            </a:r>
            <a:endParaRPr lang="en-US" altLang="zh-CN" sz="2400" smtClean="0">
              <a:latin typeface="华文细黑"/>
              <a:ea typeface="华文细黑"/>
              <a:cs typeface="华文细黑"/>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600" smtClean="0">
                <a:latin typeface="黑体" pitchFamily="2" charset="-122"/>
                <a:ea typeface="黑体" pitchFamily="2" charset="-122"/>
              </a:rPr>
              <a:t>密接追踪和医学观察</a:t>
            </a:r>
          </a:p>
        </p:txBody>
      </p:sp>
      <p:sp>
        <p:nvSpPr>
          <p:cNvPr id="48130" name="内容占位符 2"/>
          <p:cNvSpPr>
            <a:spLocks noGrp="1"/>
          </p:cNvSpPr>
          <p:nvPr>
            <p:ph idx="1"/>
          </p:nvPr>
        </p:nvSpPr>
        <p:spPr bwMode="auto">
          <a:xfrm>
            <a:off x="757238" y="1428750"/>
            <a:ext cx="9358312"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zh-CN" sz="2400" smtClean="0">
                <a:latin typeface="华文细黑"/>
                <a:ea typeface="华文细黑"/>
                <a:cs typeface="华文细黑"/>
              </a:rPr>
              <a:t>广东</a:t>
            </a:r>
            <a:r>
              <a:rPr lang="zh-CN" altLang="en-US" sz="2400" smtClean="0">
                <a:latin typeface="华文细黑"/>
                <a:ea typeface="华文细黑"/>
                <a:cs typeface="华文细黑"/>
              </a:rPr>
              <a:t>追踪</a:t>
            </a:r>
            <a:r>
              <a:rPr lang="zh-CN" altLang="zh-CN" sz="2400" smtClean="0">
                <a:latin typeface="华文细黑"/>
                <a:ea typeface="华文细黑"/>
                <a:cs typeface="华文细黑"/>
              </a:rPr>
              <a:t>密切接触者</a:t>
            </a:r>
            <a:r>
              <a:rPr lang="en-US" altLang="zh-CN" sz="2400" smtClean="0">
                <a:latin typeface="华文细黑"/>
                <a:ea typeface="华文细黑"/>
                <a:cs typeface="华文细黑"/>
              </a:rPr>
              <a:t>72</a:t>
            </a:r>
            <a:r>
              <a:rPr lang="zh-CN" altLang="zh-CN" sz="2400" smtClean="0">
                <a:latin typeface="华文细黑"/>
                <a:ea typeface="华文细黑"/>
                <a:cs typeface="华文细黑"/>
              </a:rPr>
              <a:t>人</a:t>
            </a:r>
            <a:endParaRPr lang="zh-CN" altLang="en-US" sz="24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rPr>
              <a:t>截至</a:t>
            </a:r>
            <a:r>
              <a:rPr lang="en-US" altLang="zh-CN" sz="2400" smtClean="0">
                <a:latin typeface="华文细黑"/>
              </a:rPr>
              <a:t>6</a:t>
            </a:r>
            <a:r>
              <a:rPr lang="zh-CN" altLang="en-US" sz="2400" smtClean="0">
                <a:latin typeface="华文细黑"/>
              </a:rPr>
              <a:t>月</a:t>
            </a:r>
            <a:r>
              <a:rPr lang="en-US" altLang="zh-CN" sz="2400" smtClean="0">
                <a:latin typeface="华文细黑"/>
              </a:rPr>
              <a:t>10</a:t>
            </a:r>
            <a:r>
              <a:rPr lang="zh-CN" altLang="en-US" sz="2400" smtClean="0">
                <a:latin typeface="华文细黑"/>
              </a:rPr>
              <a:t>日</a:t>
            </a:r>
            <a:r>
              <a:rPr lang="en-US" altLang="zh-CN" sz="2400" smtClean="0">
                <a:latin typeface="华文细黑"/>
              </a:rPr>
              <a:t>24</a:t>
            </a:r>
            <a:r>
              <a:rPr lang="zh-CN" altLang="en-US" sz="2400" smtClean="0">
                <a:latin typeface="华文细黑"/>
              </a:rPr>
              <a:t>时，</a:t>
            </a:r>
            <a:r>
              <a:rPr lang="en-US" altLang="zh-CN" sz="2400" smtClean="0">
                <a:latin typeface="华文细黑"/>
              </a:rPr>
              <a:t>72</a:t>
            </a:r>
            <a:r>
              <a:rPr lang="zh-CN" altLang="en-US" sz="2400" smtClean="0">
                <a:latin typeface="华文细黑"/>
              </a:rPr>
              <a:t>名密接已全部解除医学观察，均无异常。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bwMode="auto">
          <a:xfrm>
            <a:off x="471488" y="207168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mtClean="0">
                <a:latin typeface="黑体" pitchFamily="2" charset="-122"/>
                <a:ea typeface="黑体" pitchFamily="2" charset="-122"/>
              </a:rPr>
              <a:t>MERS</a:t>
            </a:r>
            <a:r>
              <a:rPr lang="zh-CN" altLang="en-US" smtClean="0">
                <a:latin typeface="黑体" pitchFamily="2" charset="-122"/>
                <a:ea typeface="黑体" pitchFamily="2" charset="-122"/>
              </a:rPr>
              <a:t>基本知识</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标题 1"/>
          <p:cNvSpPr>
            <a:spLocks noGrp="1"/>
          </p:cNvSpPr>
          <p:nvPr>
            <p:ph type="title"/>
          </p:nvPr>
        </p:nvSpPr>
        <p:spPr bwMode="auto">
          <a:xfrm>
            <a:off x="471488" y="214313"/>
            <a:ext cx="9721850" cy="92868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200" b="1" smtClean="0">
                <a:latin typeface="黑体" pitchFamily="2" charset="-122"/>
                <a:ea typeface="黑体" pitchFamily="2" charset="-122"/>
              </a:rPr>
              <a:t>病例标本实验室检测</a:t>
            </a:r>
          </a:p>
        </p:txBody>
      </p:sp>
      <p:sp>
        <p:nvSpPr>
          <p:cNvPr id="49154" name="内容占位符 2"/>
          <p:cNvSpPr>
            <a:spLocks noGrp="1"/>
          </p:cNvSpPr>
          <p:nvPr>
            <p:ph idx="1"/>
          </p:nvPr>
        </p:nvSpPr>
        <p:spPr bwMode="auto">
          <a:xfrm>
            <a:off x="679450" y="1196975"/>
            <a:ext cx="9721850" cy="5303838"/>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20000"/>
              </a:lnSpc>
              <a:buFont typeface="Wingdings"/>
              <a:buChar char="Ø"/>
            </a:pPr>
            <a:r>
              <a:rPr lang="en-US" altLang="zh-CN" sz="2400" smtClean="0">
                <a:latin typeface="华文细黑"/>
                <a:ea typeface="华文细黑"/>
                <a:cs typeface="华文细黑"/>
              </a:rPr>
              <a:t>5</a:t>
            </a:r>
            <a:r>
              <a:rPr lang="zh-CN" altLang="en-US" sz="2400" smtClean="0">
                <a:latin typeface="华文细黑"/>
                <a:ea typeface="华文细黑"/>
                <a:cs typeface="华文细黑"/>
              </a:rPr>
              <a:t>月</a:t>
            </a:r>
            <a:r>
              <a:rPr lang="en-US" altLang="zh-CN" sz="2400" smtClean="0">
                <a:latin typeface="华文细黑"/>
                <a:ea typeface="华文细黑"/>
                <a:cs typeface="华文细黑"/>
              </a:rPr>
              <a:t>28</a:t>
            </a:r>
            <a:r>
              <a:rPr lang="zh-CN" altLang="en-US" sz="2400" smtClean="0">
                <a:latin typeface="华文细黑"/>
                <a:ea typeface="华文细黑"/>
                <a:cs typeface="华文细黑"/>
              </a:rPr>
              <a:t>日下午，广东省</a:t>
            </a:r>
            <a:r>
              <a:rPr lang="en-US" altLang="zh-CN" sz="2400" smtClean="0">
                <a:latin typeface="华文细黑"/>
                <a:ea typeface="华文细黑"/>
                <a:cs typeface="华文细黑"/>
              </a:rPr>
              <a:t>CDC</a:t>
            </a:r>
            <a:r>
              <a:rPr lang="zh-CN" altLang="en-US" sz="2400" smtClean="0">
                <a:latin typeface="华文细黑"/>
                <a:ea typeface="华文细黑"/>
                <a:cs typeface="华文细黑"/>
              </a:rPr>
              <a:t>初步核酸检测结果</a:t>
            </a:r>
            <a:r>
              <a:rPr lang="en-US" altLang="zh-CN" sz="2400" smtClean="0">
                <a:latin typeface="华文细黑"/>
                <a:ea typeface="华文细黑"/>
                <a:cs typeface="华文细黑"/>
              </a:rPr>
              <a:t>MERS</a:t>
            </a:r>
            <a:r>
              <a:rPr lang="zh-CN" altLang="en-US" sz="2400" smtClean="0">
                <a:latin typeface="华文细黑"/>
                <a:ea typeface="华文细黑"/>
                <a:cs typeface="华文细黑"/>
              </a:rPr>
              <a:t>阳性</a:t>
            </a:r>
            <a:endParaRPr lang="en-US" altLang="zh-CN" sz="2400" smtClean="0">
              <a:latin typeface="华文细黑"/>
              <a:ea typeface="华文细黑"/>
              <a:cs typeface="华文细黑"/>
            </a:endParaRPr>
          </a:p>
          <a:p>
            <a:pPr eaLnBrk="1" hangingPunct="1">
              <a:lnSpc>
                <a:spcPct val="120000"/>
              </a:lnSpc>
              <a:buFont typeface="Wingdings"/>
              <a:buChar char="Ø"/>
            </a:pPr>
            <a:r>
              <a:rPr lang="en-US" altLang="zh-CN" sz="2400" smtClean="0">
                <a:latin typeface="华文细黑"/>
                <a:ea typeface="华文细黑"/>
                <a:cs typeface="华文细黑"/>
              </a:rPr>
              <a:t>5</a:t>
            </a:r>
            <a:r>
              <a:rPr lang="zh-CN" altLang="en-US" sz="2400" smtClean="0">
                <a:latin typeface="华文细黑"/>
                <a:ea typeface="华文细黑"/>
                <a:cs typeface="华文细黑"/>
              </a:rPr>
              <a:t>月</a:t>
            </a:r>
            <a:r>
              <a:rPr lang="en-US" altLang="zh-CN" sz="2400" smtClean="0">
                <a:latin typeface="华文细黑"/>
                <a:ea typeface="华文细黑"/>
                <a:cs typeface="华文细黑"/>
              </a:rPr>
              <a:t>29</a:t>
            </a:r>
            <a:r>
              <a:rPr lang="zh-CN" altLang="en-US" sz="2400" smtClean="0">
                <a:latin typeface="华文细黑"/>
                <a:ea typeface="华文细黑"/>
                <a:cs typeface="华文细黑"/>
              </a:rPr>
              <a:t>日，中国</a:t>
            </a:r>
            <a:r>
              <a:rPr lang="en-US" altLang="zh-CN" sz="2400" smtClean="0">
                <a:latin typeface="华文细黑"/>
                <a:ea typeface="华文细黑"/>
                <a:cs typeface="华文细黑"/>
              </a:rPr>
              <a:t>CDC</a:t>
            </a:r>
            <a:r>
              <a:rPr lang="zh-CN" altLang="en-US" sz="2400" smtClean="0">
                <a:latin typeface="华文细黑"/>
                <a:ea typeface="华文细黑"/>
                <a:cs typeface="华文细黑"/>
              </a:rPr>
              <a:t>病毒所对病例标本</a:t>
            </a:r>
            <a:r>
              <a:rPr lang="zh-CN" altLang="zh-CN" sz="2400" smtClean="0">
                <a:latin typeface="华文细黑"/>
                <a:ea typeface="华文细黑"/>
                <a:cs typeface="华文细黑"/>
              </a:rPr>
              <a:t>核酸检测</a:t>
            </a:r>
            <a:r>
              <a:rPr lang="zh-CN" altLang="en-US" sz="2400" smtClean="0">
                <a:latin typeface="华文细黑"/>
                <a:ea typeface="华文细黑"/>
                <a:cs typeface="华文细黑"/>
              </a:rPr>
              <a:t>确认</a:t>
            </a:r>
            <a:r>
              <a:rPr lang="en-US" altLang="zh-CN" sz="2400" smtClean="0">
                <a:latin typeface="华文细黑"/>
                <a:ea typeface="华文细黑"/>
                <a:cs typeface="华文细黑"/>
              </a:rPr>
              <a:t>MERS</a:t>
            </a:r>
            <a:r>
              <a:rPr lang="zh-CN" altLang="en-US" sz="2400" smtClean="0">
                <a:latin typeface="华文细黑"/>
                <a:ea typeface="华文细黑"/>
                <a:cs typeface="华文细黑"/>
              </a:rPr>
              <a:t>阳性，同日国家卫生计生委确认并公布该病例为</a:t>
            </a:r>
            <a:r>
              <a:rPr lang="en-US" altLang="zh-CN" sz="2400" smtClean="0">
                <a:latin typeface="华文细黑"/>
                <a:ea typeface="华文细黑"/>
                <a:cs typeface="华文细黑"/>
              </a:rPr>
              <a:t>MERS</a:t>
            </a:r>
            <a:r>
              <a:rPr lang="zh-CN" altLang="en-US" sz="2400" smtClean="0">
                <a:latin typeface="华文细黑"/>
                <a:ea typeface="华文细黑"/>
                <a:cs typeface="华文细黑"/>
              </a:rPr>
              <a:t>确诊病例</a:t>
            </a:r>
            <a:endParaRPr lang="en-US" altLang="zh-CN" sz="2400" smtClean="0">
              <a:latin typeface="华文细黑"/>
              <a:ea typeface="华文细黑"/>
              <a:cs typeface="华文细黑"/>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标题 1"/>
          <p:cNvSpPr>
            <a:spLocks noGrp="1"/>
          </p:cNvSpPr>
          <p:nvPr>
            <p:ph type="title"/>
          </p:nvPr>
        </p:nvSpPr>
        <p:spPr bwMode="auto">
          <a:xfrm>
            <a:off x="504825" y="2492375"/>
            <a:ext cx="9720263"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4800" b="1" smtClean="0">
                <a:latin typeface="黑体" pitchFamily="2" charset="-122"/>
                <a:ea typeface="黑体" pitchFamily="2" charset="-122"/>
              </a:rPr>
              <a:t>风险评估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z="3600" smtClean="0">
                <a:latin typeface="黑体" pitchFamily="2" charset="-122"/>
                <a:ea typeface="黑体" pitchFamily="2" charset="-122"/>
              </a:rPr>
              <a:t>WHO</a:t>
            </a:r>
            <a:r>
              <a:rPr lang="zh-CN" altLang="en-US" sz="3600" smtClean="0">
                <a:latin typeface="黑体" pitchFamily="2" charset="-122"/>
                <a:ea typeface="黑体" pitchFamily="2" charset="-122"/>
              </a:rPr>
              <a:t>风险评估</a:t>
            </a:r>
            <a:r>
              <a:rPr lang="zh-CN" altLang="en-US" sz="2400" smtClean="0">
                <a:latin typeface="黑体" pitchFamily="2" charset="-122"/>
                <a:ea typeface="黑体" pitchFamily="2" charset="-122"/>
              </a:rPr>
              <a:t>（截至</a:t>
            </a:r>
            <a:r>
              <a:rPr lang="en-US" altLang="zh-CN" sz="2400" smtClean="0">
                <a:latin typeface="黑体" pitchFamily="2" charset="-122"/>
                <a:ea typeface="黑体" pitchFamily="2" charset="-122"/>
              </a:rPr>
              <a:t>2015-6-3</a:t>
            </a:r>
            <a:r>
              <a:rPr lang="zh-CN" altLang="en-US" sz="2400" smtClean="0">
                <a:latin typeface="黑体" pitchFamily="2" charset="-122"/>
                <a:ea typeface="黑体" pitchFamily="2" charset="-122"/>
              </a:rPr>
              <a:t>）</a:t>
            </a:r>
          </a:p>
        </p:txBody>
      </p:sp>
      <p:sp>
        <p:nvSpPr>
          <p:cNvPr id="51202" name="内容占位符 2"/>
          <p:cNvSpPr>
            <a:spLocks noGrp="1"/>
          </p:cNvSpPr>
          <p:nvPr>
            <p:ph idx="1"/>
          </p:nvPr>
        </p:nvSpPr>
        <p:spPr bwMode="auto">
          <a:xfrm>
            <a:off x="542925" y="1143000"/>
            <a:ext cx="9858375" cy="4968875"/>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韩国此起疫情暴发的指示病例有中东地区旅行史（沙特、卡塔尔、阿联酋、巴林）</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在韩国，病例传染了近亲属，同病区</a:t>
            </a:r>
            <a:r>
              <a:rPr lang="en-US" altLang="zh-CN" sz="2400" smtClean="0">
                <a:latin typeface="华文细黑"/>
                <a:ea typeface="华文细黑"/>
                <a:cs typeface="华文细黑"/>
              </a:rPr>
              <a:t>/</a:t>
            </a:r>
            <a:r>
              <a:rPr lang="zh-CN" altLang="en-US" sz="2400" smtClean="0">
                <a:latin typeface="华文细黑"/>
                <a:ea typeface="华文细黑"/>
                <a:cs typeface="华文细黑"/>
              </a:rPr>
              <a:t>病房病人，诊疗护理的医务人员</a:t>
            </a:r>
            <a:endParaRPr lang="en-US" altLang="zh-CN" sz="2400" smtClean="0">
              <a:latin typeface="华文细黑"/>
              <a:ea typeface="华文细黑"/>
              <a:cs typeface="华文细黑"/>
            </a:endParaRPr>
          </a:p>
          <a:p>
            <a:pPr marL="342900" lvl="1" indent="-342900" eaLnBrk="1" hangingPunct="1">
              <a:lnSpc>
                <a:spcPct val="150000"/>
              </a:lnSpc>
              <a:buFont typeface="Wingdings"/>
              <a:buChar char="Ø"/>
            </a:pPr>
            <a:r>
              <a:rPr lang="zh-CN" altLang="en-US" sz="2400" smtClean="0">
                <a:latin typeface="华文细黑"/>
                <a:ea typeface="华文细黑"/>
                <a:cs typeface="华文细黑"/>
              </a:rPr>
              <a:t>新特点：</a:t>
            </a:r>
            <a:endParaRPr lang="en-US" altLang="zh-CN" sz="2400" smtClean="0">
              <a:latin typeface="华文细黑"/>
              <a:ea typeface="华文细黑"/>
              <a:cs typeface="华文细黑"/>
            </a:endParaRPr>
          </a:p>
          <a:p>
            <a:pPr lvl="2" eaLnBrk="1" hangingPunct="1">
              <a:lnSpc>
                <a:spcPct val="150000"/>
              </a:lnSpc>
              <a:buFont typeface="Wingdings"/>
              <a:buChar char="n"/>
            </a:pPr>
            <a:r>
              <a:rPr lang="zh-CN" altLang="en-US" sz="1800" smtClean="0">
                <a:latin typeface="华文细黑"/>
                <a:ea typeface="华文细黑"/>
                <a:cs typeface="华文细黑"/>
              </a:rPr>
              <a:t>中东地区外最大的一起院内感染暴发</a:t>
            </a:r>
            <a:endParaRPr lang="en-US" altLang="zh-CN" sz="1800" smtClean="0">
              <a:latin typeface="华文细黑"/>
              <a:ea typeface="华文细黑"/>
              <a:cs typeface="华文细黑"/>
            </a:endParaRPr>
          </a:p>
          <a:p>
            <a:pPr lvl="2" eaLnBrk="1" hangingPunct="1">
              <a:lnSpc>
                <a:spcPct val="150000"/>
              </a:lnSpc>
              <a:buFont typeface="Wingdings"/>
              <a:buChar char="n"/>
            </a:pPr>
            <a:r>
              <a:rPr lang="zh-CN" altLang="en-US" sz="1800" smtClean="0">
                <a:latin typeface="华文细黑"/>
                <a:ea typeface="华文细黑"/>
                <a:cs typeface="华文细黑"/>
              </a:rPr>
              <a:t>病例传播到第三国（中国）</a:t>
            </a:r>
            <a:endParaRPr lang="en-US" altLang="zh-CN" sz="18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韩国此起暴发和之前中东地区的院内感染暴发模式相似，均因未能采取有效的院内感染预防控制措施所致</a:t>
            </a:r>
            <a:endParaRPr lang="en-US" altLang="zh-CN" sz="2400" smtClean="0">
              <a:latin typeface="华文细黑"/>
              <a:ea typeface="华文细黑"/>
              <a:cs typeface="华文细黑"/>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内容占位符 2"/>
          <p:cNvSpPr>
            <a:spLocks noGrp="1"/>
          </p:cNvSpPr>
          <p:nvPr>
            <p:ph idx="1"/>
          </p:nvPr>
        </p:nvSpPr>
        <p:spPr bwMode="auto">
          <a:xfrm>
            <a:off x="542925" y="1357313"/>
            <a:ext cx="972185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续发病例都是由于医疗机构内传播所致，尚未发现社区传播病例</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中东地区仍存在医疗机构内感染预防控制措施不完善，仍有可能可导致大规模的二代病例发生；</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完善的感染预防控制和其他公共卫生措施可以阻止疫情的持续发展</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en-US" sz="2400" smtClean="0">
                <a:latin typeface="华文细黑"/>
                <a:ea typeface="华文细黑"/>
                <a:cs typeface="华文细黑"/>
              </a:rPr>
              <a:t>不建议采取边境筛查措施，不建议采取任何旅行或贸易限制措施</a:t>
            </a:r>
          </a:p>
        </p:txBody>
      </p:sp>
      <p:sp>
        <p:nvSpPr>
          <p:cNvPr id="52226"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z="3600" smtClean="0">
                <a:latin typeface="黑体" pitchFamily="2" charset="-122"/>
                <a:ea typeface="黑体" pitchFamily="2" charset="-122"/>
              </a:rPr>
              <a:t>WHO</a:t>
            </a:r>
            <a:r>
              <a:rPr lang="zh-CN" altLang="en-US" sz="3600" smtClean="0">
                <a:latin typeface="黑体" pitchFamily="2" charset="-122"/>
                <a:ea typeface="黑体" pitchFamily="2" charset="-122"/>
              </a:rPr>
              <a:t>风险评估</a:t>
            </a:r>
            <a:r>
              <a:rPr lang="zh-CN" altLang="en-US" sz="2400" smtClean="0">
                <a:latin typeface="黑体" pitchFamily="2" charset="-122"/>
                <a:ea typeface="黑体" pitchFamily="2" charset="-122"/>
              </a:rPr>
              <a:t>（截至</a:t>
            </a:r>
            <a:r>
              <a:rPr lang="en-US" altLang="zh-CN" sz="2400" smtClean="0">
                <a:latin typeface="黑体" pitchFamily="2" charset="-122"/>
                <a:ea typeface="黑体" pitchFamily="2" charset="-122"/>
              </a:rPr>
              <a:t>2015-6-3</a:t>
            </a:r>
            <a:r>
              <a:rPr lang="zh-CN" altLang="en-US" sz="2400" smtClean="0">
                <a:latin typeface="黑体" pitchFamily="2" charset="-122"/>
                <a:ea typeface="黑体" pitchFamily="2" charset="-122"/>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4000" b="1" smtClean="0">
                <a:latin typeface="黑体" pitchFamily="2" charset="-122"/>
                <a:ea typeface="黑体" pitchFamily="2" charset="-122"/>
              </a:rPr>
              <a:t>我国风险评估</a:t>
            </a:r>
          </a:p>
        </p:txBody>
      </p:sp>
      <p:sp>
        <p:nvSpPr>
          <p:cNvPr id="74755" name="Rectangle 3"/>
          <p:cNvSpPr>
            <a:spLocks noGrp="1" noChangeArrowheads="1"/>
          </p:cNvSpPr>
          <p:nvPr>
            <p:ph type="body" idx="1"/>
          </p:nvPr>
        </p:nvSpPr>
        <p:spPr bwMode="auto">
          <a:xfrm>
            <a:off x="539750" y="1600200"/>
            <a:ext cx="9974263"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150000"/>
              </a:lnSpc>
              <a:buFont typeface="Wingdings"/>
              <a:buChar char="Ø"/>
            </a:pPr>
            <a:r>
              <a:rPr lang="zh-CN" altLang="en-US" sz="2400" smtClean="0">
                <a:latin typeface="华文细黑"/>
                <a:ea typeface="华文细黑"/>
                <a:cs typeface="华文细黑"/>
              </a:rPr>
              <a:t>不排除我国再次从韩国输入</a:t>
            </a:r>
            <a:r>
              <a:rPr lang="en-US" altLang="zh-CN" sz="2400" smtClean="0">
                <a:latin typeface="华文细黑"/>
                <a:ea typeface="华文细黑"/>
                <a:cs typeface="华文细黑"/>
              </a:rPr>
              <a:t>MERS</a:t>
            </a:r>
            <a:r>
              <a:rPr lang="zh-CN" altLang="en-US" sz="2400" smtClean="0">
                <a:latin typeface="华文细黑"/>
                <a:ea typeface="华文细黑"/>
                <a:cs typeface="华文细黑"/>
              </a:rPr>
              <a:t>病例的可能性；</a:t>
            </a:r>
          </a:p>
          <a:p>
            <a:pPr>
              <a:lnSpc>
                <a:spcPct val="150000"/>
              </a:lnSpc>
              <a:buFont typeface="Wingdings"/>
              <a:buChar char="Ø"/>
            </a:pPr>
            <a:r>
              <a:rPr lang="zh-CN" altLang="en-US" sz="2400" smtClean="0">
                <a:latin typeface="华文细黑"/>
                <a:ea typeface="华文细黑"/>
                <a:cs typeface="华文细黑"/>
              </a:rPr>
              <a:t>我国居民在中东国家发生感染以及从中东输入病例的风险将持续存在</a:t>
            </a:r>
            <a:r>
              <a:rPr lang="en-US" altLang="zh-CN" sz="2400" smtClean="0">
                <a:latin typeface="华文细黑"/>
                <a:ea typeface="华文细黑"/>
                <a:cs typeface="华文细黑"/>
              </a:rPr>
              <a:t>,</a:t>
            </a:r>
            <a:r>
              <a:rPr lang="zh-CN" altLang="en-US" sz="2400" smtClean="0">
                <a:latin typeface="华文细黑"/>
                <a:ea typeface="华文细黑"/>
                <a:cs typeface="华文细黑"/>
              </a:rPr>
              <a:t>但发生大规模传播的可能性极低。</a:t>
            </a:r>
          </a:p>
          <a:p>
            <a:pPr>
              <a:buClrTx/>
              <a:buFontTx/>
              <a:buChar char="•"/>
            </a:pPr>
            <a:endParaRPr lang="zh-CN" alt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标题 1"/>
          <p:cNvSpPr>
            <a:spLocks noGrp="1"/>
          </p:cNvSpPr>
          <p:nvPr>
            <p:ph type="title"/>
          </p:nvPr>
        </p:nvSpPr>
        <p:spPr bwMode="auto">
          <a:xfrm>
            <a:off x="1079500" y="2492375"/>
            <a:ext cx="8421688" cy="7905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4800" b="1" smtClean="0">
                <a:latin typeface="黑体" pitchFamily="2" charset="-122"/>
                <a:ea typeface="黑体" pitchFamily="2" charset="-122"/>
              </a:rPr>
              <a:t>防控方案</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zh-CN" sz="3600" b="1" smtClean="0">
                <a:latin typeface="黑体" pitchFamily="2" charset="-122"/>
                <a:ea typeface="黑体" pitchFamily="2" charset="-122"/>
              </a:rPr>
              <a:t>MERS</a:t>
            </a:r>
            <a:r>
              <a:rPr lang="zh-CN" altLang="en-US" sz="3600" b="1" smtClean="0">
                <a:latin typeface="黑体" pitchFamily="2" charset="-122"/>
                <a:ea typeface="黑体" pitchFamily="2" charset="-122"/>
              </a:rPr>
              <a:t>防控方案演变</a:t>
            </a:r>
          </a:p>
        </p:txBody>
      </p:sp>
      <p:sp>
        <p:nvSpPr>
          <p:cNvPr id="54274"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en-US" altLang="zh-CN" sz="2800" smtClean="0">
                <a:latin typeface="宋体" charset="-122"/>
              </a:rPr>
              <a:t>2012</a:t>
            </a:r>
            <a:r>
              <a:rPr lang="zh-CN" altLang="en-US" sz="2800" smtClean="0">
                <a:latin typeface="宋体" charset="-122"/>
              </a:rPr>
              <a:t>年</a:t>
            </a:r>
            <a:r>
              <a:rPr lang="en-US" altLang="zh-CN" sz="2800" smtClean="0">
                <a:latin typeface="宋体" charset="-122"/>
              </a:rPr>
              <a:t>10</a:t>
            </a:r>
            <a:r>
              <a:rPr lang="zh-CN" altLang="en-US" sz="2800" smtClean="0">
                <a:latin typeface="宋体" charset="-122"/>
              </a:rPr>
              <a:t>月，原卫生部印发了</a:t>
            </a:r>
            <a:r>
              <a:rPr lang="en-US" altLang="zh-CN" sz="2800" smtClean="0">
                <a:latin typeface="宋体" charset="-122"/>
              </a:rPr>
              <a:t>《</a:t>
            </a:r>
            <a:r>
              <a:rPr lang="zh-CN" altLang="en-US" sz="2800" smtClean="0">
                <a:latin typeface="宋体" charset="-122"/>
              </a:rPr>
              <a:t>新型冠状病毒感染疫情防控方案（试行）</a:t>
            </a:r>
            <a:r>
              <a:rPr lang="en-US" altLang="zh-CN" sz="2800" smtClean="0">
                <a:latin typeface="宋体" charset="-122"/>
              </a:rPr>
              <a:t>》</a:t>
            </a:r>
            <a:r>
              <a:rPr lang="zh-CN" altLang="en-US" sz="2800" smtClean="0">
                <a:latin typeface="宋体" charset="-122"/>
              </a:rPr>
              <a:t>（卫办疾控发</a:t>
            </a:r>
            <a:r>
              <a:rPr lang="en-US" altLang="zh-CN" sz="2800" smtClean="0">
                <a:latin typeface="宋体" charset="-122"/>
              </a:rPr>
              <a:t>〔2012〕125</a:t>
            </a:r>
            <a:r>
              <a:rPr lang="zh-CN" altLang="en-US" sz="2800" smtClean="0">
                <a:latin typeface="宋体" charset="-122"/>
              </a:rPr>
              <a:t>号）</a:t>
            </a:r>
            <a:endParaRPr lang="en-US" altLang="zh-CN" sz="2800" smtClean="0">
              <a:latin typeface="宋体" charset="-122"/>
            </a:endParaRPr>
          </a:p>
          <a:p>
            <a:pPr eaLnBrk="1" hangingPunct="1">
              <a:lnSpc>
                <a:spcPct val="150000"/>
              </a:lnSpc>
              <a:buFont typeface="Wingdings"/>
              <a:buChar char="Ø"/>
            </a:pPr>
            <a:r>
              <a:rPr lang="en-US" altLang="zh-CN" sz="2800" smtClean="0">
                <a:latin typeface="宋体" charset="-122"/>
              </a:rPr>
              <a:t>2013</a:t>
            </a:r>
            <a:r>
              <a:rPr lang="zh-CN" altLang="en-US" sz="2800" smtClean="0">
                <a:latin typeface="宋体" charset="-122"/>
              </a:rPr>
              <a:t>年</a:t>
            </a:r>
            <a:r>
              <a:rPr lang="en-US" altLang="zh-CN" sz="2800" smtClean="0">
                <a:latin typeface="宋体" charset="-122"/>
              </a:rPr>
              <a:t>9</a:t>
            </a:r>
            <a:r>
              <a:rPr lang="zh-CN" altLang="en-US" sz="2800" smtClean="0">
                <a:latin typeface="宋体" charset="-122"/>
              </a:rPr>
              <a:t>月，卫生计生委下发了</a:t>
            </a:r>
            <a:r>
              <a:rPr lang="en-US" altLang="zh-CN" sz="2800" smtClean="0">
                <a:latin typeface="宋体" charset="-122"/>
              </a:rPr>
              <a:t>《</a:t>
            </a:r>
            <a:r>
              <a:rPr lang="zh-CN" altLang="en-US" sz="2800" smtClean="0">
                <a:latin typeface="宋体" charset="-122"/>
              </a:rPr>
              <a:t>中东呼吸综合征疫情防控方案（第一版）</a:t>
            </a:r>
            <a:r>
              <a:rPr lang="en-US" altLang="zh-CN" sz="2800" smtClean="0">
                <a:latin typeface="宋体" charset="-122"/>
              </a:rPr>
              <a:t>》</a:t>
            </a:r>
          </a:p>
          <a:p>
            <a:pPr eaLnBrk="1" hangingPunct="1">
              <a:lnSpc>
                <a:spcPct val="150000"/>
              </a:lnSpc>
              <a:buFont typeface="Wingdings"/>
              <a:buChar char="Ø"/>
            </a:pPr>
            <a:r>
              <a:rPr lang="en-US" altLang="zh-CN" sz="2800" smtClean="0">
                <a:latin typeface="宋体" charset="-122"/>
              </a:rPr>
              <a:t>2015</a:t>
            </a:r>
            <a:r>
              <a:rPr lang="zh-CN" altLang="en-US" sz="2800" smtClean="0">
                <a:latin typeface="宋体" charset="-122"/>
              </a:rPr>
              <a:t>年</a:t>
            </a:r>
            <a:r>
              <a:rPr lang="en-US" altLang="zh-CN" sz="2800" smtClean="0">
                <a:latin typeface="宋体" charset="-122"/>
              </a:rPr>
              <a:t>6</a:t>
            </a:r>
            <a:r>
              <a:rPr lang="zh-CN" altLang="en-US" sz="2800" smtClean="0">
                <a:latin typeface="宋体" charset="-122"/>
              </a:rPr>
              <a:t>月</a:t>
            </a:r>
            <a:r>
              <a:rPr lang="en-US" altLang="zh-CN" sz="2800" smtClean="0">
                <a:latin typeface="宋体" charset="-122"/>
              </a:rPr>
              <a:t>5</a:t>
            </a:r>
            <a:r>
              <a:rPr lang="zh-CN" altLang="en-US" sz="2800" smtClean="0">
                <a:latin typeface="宋体" charset="-122"/>
              </a:rPr>
              <a:t>日，卫生计生委更新下发了</a:t>
            </a:r>
            <a:r>
              <a:rPr lang="en-US" altLang="zh-CN" sz="2800" smtClean="0">
                <a:latin typeface="宋体" charset="-122"/>
              </a:rPr>
              <a:t>《</a:t>
            </a:r>
            <a:r>
              <a:rPr lang="zh-CN" altLang="en-US" sz="2800" smtClean="0">
                <a:latin typeface="宋体" charset="-122"/>
              </a:rPr>
              <a:t>中东呼吸综合征疫情防控方案（第二版）</a:t>
            </a:r>
            <a:r>
              <a:rPr lang="en-US" altLang="zh-CN" sz="2800" smtClean="0">
                <a:latin typeface="宋体" charset="-122"/>
              </a:rPr>
              <a:t>》</a:t>
            </a:r>
            <a:endParaRPr lang="zh-CN" altLang="en-US" sz="2800" smtClean="0">
              <a:latin typeface="宋体" charset="-122"/>
            </a:endParaRPr>
          </a:p>
          <a:p>
            <a:pPr>
              <a:buClrTx/>
              <a:buFontTx/>
              <a:buChar char="•"/>
            </a:pPr>
            <a:endParaRPr lang="zh-CN" alt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1</a:t>
            </a:r>
            <a:r>
              <a:rPr lang="zh-CN" altLang="en-US" sz="3200" b="1" smtClean="0">
                <a:latin typeface="黑体" pitchFamily="2" charset="-122"/>
                <a:ea typeface="黑体" pitchFamily="2" charset="-122"/>
              </a:rPr>
              <a:t>）</a:t>
            </a:r>
            <a:r>
              <a:rPr lang="en-US" altLang="zh-CN" sz="4800" smtClean="0">
                <a:latin typeface="黑体" pitchFamily="2" charset="-122"/>
                <a:ea typeface="黑体" pitchFamily="2" charset="-122"/>
              </a:rPr>
              <a:t/>
            </a:r>
            <a:br>
              <a:rPr lang="en-US" altLang="zh-CN" sz="4800" smtClean="0">
                <a:latin typeface="黑体" pitchFamily="2" charset="-122"/>
                <a:ea typeface="黑体" pitchFamily="2" charset="-122"/>
              </a:rPr>
            </a:br>
            <a:r>
              <a:rPr lang="en-US" altLang="zh-CN" sz="2400" smtClean="0">
                <a:latin typeface="黑体" pitchFamily="2" charset="-122"/>
                <a:ea typeface="黑体" pitchFamily="2" charset="-122"/>
              </a:rPr>
              <a:t>——</a:t>
            </a:r>
            <a:r>
              <a:rPr lang="zh-CN" altLang="zh-CN" sz="2400" smtClean="0">
                <a:latin typeface="黑体" pitchFamily="2" charset="-122"/>
                <a:ea typeface="黑体" pitchFamily="2" charset="-122"/>
              </a:rPr>
              <a:t>加强组织领导，高度重视中东呼吸综合征疫情的防控工作</a:t>
            </a:r>
            <a:endParaRPr lang="zh-CN" altLang="en-US" sz="2400" smtClean="0">
              <a:latin typeface="黑体" pitchFamily="2" charset="-122"/>
              <a:ea typeface="黑体" pitchFamily="2" charset="-122"/>
            </a:endParaRPr>
          </a:p>
        </p:txBody>
      </p:sp>
      <p:sp>
        <p:nvSpPr>
          <p:cNvPr id="55298"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buFont typeface="Wingdings"/>
              <a:buChar char="Ø"/>
            </a:pPr>
            <a:r>
              <a:rPr lang="zh-CN" altLang="zh-CN" sz="2400" smtClean="0"/>
              <a:t>各级卫生计生行政部门</a:t>
            </a:r>
            <a:endParaRPr lang="en-US" altLang="zh-CN" sz="2400" smtClean="0"/>
          </a:p>
          <a:p>
            <a:pPr lvl="1" eaLnBrk="1" hangingPunct="1">
              <a:lnSpc>
                <a:spcPct val="90000"/>
              </a:lnSpc>
              <a:buFont typeface="Wingdings"/>
              <a:buChar char="n"/>
            </a:pPr>
            <a:r>
              <a:rPr lang="zh-CN" altLang="zh-CN" sz="2000" smtClean="0"/>
              <a:t>负责疫情控制的总体指导工作</a:t>
            </a:r>
            <a:endParaRPr lang="en-US" altLang="zh-CN" sz="2000" smtClean="0"/>
          </a:p>
          <a:p>
            <a:pPr lvl="1" eaLnBrk="1" hangingPunct="1">
              <a:lnSpc>
                <a:spcPct val="90000"/>
              </a:lnSpc>
              <a:buFont typeface="Wingdings"/>
              <a:buChar char="n"/>
            </a:pPr>
            <a:r>
              <a:rPr lang="zh-CN" altLang="zh-CN" sz="2000" smtClean="0"/>
              <a:t>落实防控资金和物资。</a:t>
            </a:r>
          </a:p>
          <a:p>
            <a:pPr eaLnBrk="1" hangingPunct="1">
              <a:lnSpc>
                <a:spcPct val="90000"/>
              </a:lnSpc>
              <a:buFont typeface="Wingdings"/>
              <a:buChar char="Ø"/>
            </a:pPr>
            <a:r>
              <a:rPr lang="zh-CN" altLang="zh-CN" sz="2400" smtClean="0"/>
              <a:t>各级疾控机构</a:t>
            </a:r>
            <a:endParaRPr lang="en-US" altLang="zh-CN" sz="2400" smtClean="0"/>
          </a:p>
          <a:p>
            <a:pPr lvl="1" eaLnBrk="1" hangingPunct="1">
              <a:lnSpc>
                <a:spcPct val="90000"/>
              </a:lnSpc>
              <a:buFont typeface="Wingdings"/>
              <a:buChar char="n"/>
            </a:pPr>
            <a:r>
              <a:rPr lang="zh-CN" altLang="zh-CN" sz="2000" smtClean="0"/>
              <a:t>负责开展监测工作的组织、协调、督导和评估</a:t>
            </a:r>
            <a:endParaRPr lang="en-US" altLang="zh-CN" sz="2000" smtClean="0"/>
          </a:p>
          <a:p>
            <a:pPr lvl="1" eaLnBrk="1" hangingPunct="1">
              <a:lnSpc>
                <a:spcPct val="90000"/>
              </a:lnSpc>
              <a:buFont typeface="Wingdings"/>
              <a:buChar char="n"/>
            </a:pPr>
            <a:r>
              <a:rPr lang="zh-CN" altLang="zh-CN" sz="2000" smtClean="0"/>
              <a:t>进行监测资料的收集、分析、上报和反馈；</a:t>
            </a:r>
            <a:endParaRPr lang="en-US" altLang="zh-CN" sz="2000" smtClean="0"/>
          </a:p>
          <a:p>
            <a:pPr lvl="1" eaLnBrk="1" hangingPunct="1">
              <a:lnSpc>
                <a:spcPct val="90000"/>
              </a:lnSpc>
              <a:buFont typeface="Wingdings"/>
              <a:buChar char="n"/>
            </a:pPr>
            <a:r>
              <a:rPr lang="zh-CN" altLang="zh-CN" sz="2000" smtClean="0"/>
              <a:t>开展现场调查、实验室检测和专业技术培训；</a:t>
            </a:r>
            <a:endParaRPr lang="en-US" altLang="zh-CN" sz="2000" smtClean="0"/>
          </a:p>
          <a:p>
            <a:pPr lvl="1" eaLnBrk="1" hangingPunct="1">
              <a:lnSpc>
                <a:spcPct val="90000"/>
              </a:lnSpc>
              <a:buFont typeface="Wingdings"/>
              <a:buChar char="n"/>
            </a:pPr>
            <a:r>
              <a:rPr lang="zh-CN" altLang="zh-CN" sz="2000" smtClean="0"/>
              <a:t>开展对公众的健康教育与风险沟通。</a:t>
            </a:r>
          </a:p>
          <a:p>
            <a:pPr eaLnBrk="1" hangingPunct="1">
              <a:lnSpc>
                <a:spcPct val="90000"/>
              </a:lnSpc>
              <a:buFont typeface="Wingdings"/>
              <a:buChar char="Ø"/>
            </a:pPr>
            <a:r>
              <a:rPr lang="zh-CN" altLang="zh-CN" sz="2400" smtClean="0"/>
              <a:t>各级各类医疗机构</a:t>
            </a:r>
            <a:endParaRPr lang="en-US" altLang="zh-CN" sz="2400" smtClean="0"/>
          </a:p>
          <a:p>
            <a:pPr lvl="1" eaLnBrk="1" hangingPunct="1">
              <a:lnSpc>
                <a:spcPct val="90000"/>
              </a:lnSpc>
              <a:buFont typeface="Wingdings"/>
              <a:buChar char="n"/>
            </a:pPr>
            <a:r>
              <a:rPr lang="zh-CN" altLang="zh-CN" sz="2000" smtClean="0"/>
              <a:t>负责病例的发现与报告、诊断、救治和临床管理</a:t>
            </a:r>
            <a:endParaRPr lang="en-US" altLang="zh-CN" sz="2000" smtClean="0"/>
          </a:p>
          <a:p>
            <a:pPr lvl="1" eaLnBrk="1" hangingPunct="1">
              <a:lnSpc>
                <a:spcPct val="90000"/>
              </a:lnSpc>
              <a:buFont typeface="Wingdings"/>
              <a:buChar char="n"/>
            </a:pPr>
            <a:r>
              <a:rPr lang="zh-CN" altLang="zh-CN" sz="2000" smtClean="0"/>
              <a:t>开展标本采集工作</a:t>
            </a:r>
            <a:endParaRPr lang="en-US" altLang="zh-CN" sz="2000" smtClean="0"/>
          </a:p>
          <a:p>
            <a:pPr lvl="1" eaLnBrk="1" hangingPunct="1">
              <a:lnSpc>
                <a:spcPct val="90000"/>
              </a:lnSpc>
              <a:buFont typeface="Wingdings"/>
              <a:buChar char="n"/>
            </a:pPr>
            <a:r>
              <a:rPr lang="zh-CN" altLang="zh-CN" sz="2000" smtClean="0"/>
              <a:t>对本机构的医务人员开展培训。</a:t>
            </a:r>
            <a:endParaRPr lang="zh-CN" alt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2</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latin typeface="黑体" pitchFamily="2" charset="-122"/>
                <a:ea typeface="黑体" pitchFamily="2" charset="-122"/>
              </a:rPr>
              <a:t>加强中东呼吸综合征病例的监测</a:t>
            </a:r>
            <a:endParaRPr lang="zh-CN" altLang="en-US" sz="2400" b="1" smtClean="0">
              <a:latin typeface="黑体" pitchFamily="2" charset="-122"/>
              <a:ea typeface="黑体" pitchFamily="2" charset="-122"/>
            </a:endParaRPr>
          </a:p>
        </p:txBody>
      </p:sp>
      <p:sp>
        <p:nvSpPr>
          <p:cNvPr id="56322"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800" smtClean="0">
                <a:latin typeface="宋体" charset="-122"/>
              </a:rPr>
              <a:t>病例定义</a:t>
            </a:r>
            <a:r>
              <a:rPr lang="zh-CN" altLang="en-US" sz="2000" smtClean="0">
                <a:latin typeface="宋体" charset="-122"/>
              </a:rPr>
              <a:t>（</a:t>
            </a:r>
            <a:r>
              <a:rPr lang="zh-CN" altLang="zh-CN" sz="2000" smtClean="0">
                <a:latin typeface="宋体" charset="-122"/>
              </a:rPr>
              <a:t>参照国家卫生计生委最新的中东呼吸综合征诊疗方案</a:t>
            </a:r>
            <a:r>
              <a:rPr lang="zh-CN" altLang="en-US" sz="2000" smtClean="0">
                <a:latin typeface="宋体" charset="-122"/>
              </a:rPr>
              <a:t>（</a:t>
            </a:r>
            <a:r>
              <a:rPr lang="en-US" altLang="zh-CN" sz="2000" smtClean="0">
                <a:latin typeface="宋体" charset="-122"/>
              </a:rPr>
              <a:t>2014</a:t>
            </a:r>
            <a:r>
              <a:rPr lang="zh-CN" altLang="en-US" sz="2000" smtClean="0">
                <a:latin typeface="宋体" charset="-122"/>
              </a:rPr>
              <a:t>年版）</a:t>
            </a:r>
            <a:endParaRPr lang="en-US" altLang="zh-CN" sz="2000" smtClean="0">
              <a:latin typeface="宋体" charset="-122"/>
            </a:endParaRPr>
          </a:p>
          <a:p>
            <a:pPr lvl="1" eaLnBrk="1" hangingPunct="1">
              <a:lnSpc>
                <a:spcPct val="150000"/>
              </a:lnSpc>
              <a:buFont typeface="Wingdings"/>
              <a:buChar char="n"/>
            </a:pPr>
            <a:r>
              <a:rPr lang="zh-CN" altLang="en-US" smtClean="0">
                <a:latin typeface="宋体" charset="-122"/>
              </a:rPr>
              <a:t>疑似病例</a:t>
            </a:r>
            <a:endParaRPr lang="en-US" altLang="zh-CN" smtClean="0">
              <a:latin typeface="宋体" charset="-122"/>
            </a:endParaRPr>
          </a:p>
          <a:p>
            <a:pPr lvl="1" eaLnBrk="1" hangingPunct="1">
              <a:lnSpc>
                <a:spcPct val="150000"/>
              </a:lnSpc>
              <a:buFont typeface="Wingdings"/>
              <a:buChar char="n"/>
            </a:pPr>
            <a:r>
              <a:rPr lang="zh-CN" altLang="en-US" smtClean="0">
                <a:latin typeface="宋体" charset="-122"/>
              </a:rPr>
              <a:t>临床诊断病例</a:t>
            </a:r>
            <a:endParaRPr lang="en-US" altLang="zh-CN" smtClean="0">
              <a:latin typeface="宋体" charset="-122"/>
            </a:endParaRPr>
          </a:p>
          <a:p>
            <a:pPr lvl="1" eaLnBrk="1" hangingPunct="1">
              <a:lnSpc>
                <a:spcPct val="150000"/>
              </a:lnSpc>
              <a:buFont typeface="Wingdings"/>
              <a:buChar char="n"/>
            </a:pPr>
            <a:r>
              <a:rPr lang="zh-CN" altLang="en-US" smtClean="0">
                <a:latin typeface="宋体" charset="-122"/>
              </a:rPr>
              <a:t>确诊病例</a:t>
            </a:r>
            <a:endParaRPr lang="en-US" altLang="zh-CN" smtClean="0">
              <a:latin typeface="宋体" charset="-122"/>
            </a:endParaRPr>
          </a:p>
          <a:p>
            <a:pPr lvl="1" eaLnBrk="1" hangingPunct="1">
              <a:lnSpc>
                <a:spcPct val="150000"/>
              </a:lnSpc>
              <a:buFont typeface="Wingdings"/>
              <a:buChar char="n"/>
            </a:pPr>
            <a:r>
              <a:rPr lang="zh-CN" altLang="en-US" smtClean="0">
                <a:latin typeface="宋体" charset="-122"/>
              </a:rPr>
              <a:t>无症状感染者</a:t>
            </a:r>
            <a:endParaRPr lang="en-US" altLang="zh-CN" smtClean="0">
              <a:latin typeface="宋体" charset="-122"/>
            </a:endParaRPr>
          </a:p>
          <a:p>
            <a:pPr>
              <a:buClrTx/>
              <a:buFontTx/>
              <a:buNone/>
            </a:pPr>
            <a:endParaRPr lang="zh-CN" alt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600" b="1" smtClean="0">
                <a:latin typeface="黑体" pitchFamily="2" charset="-122"/>
                <a:ea typeface="黑体" pitchFamily="2" charset="-122"/>
              </a:rPr>
              <a:t>病例定义</a:t>
            </a:r>
          </a:p>
        </p:txBody>
      </p:sp>
      <p:sp>
        <p:nvSpPr>
          <p:cNvPr id="57346"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000" smtClean="0"/>
              <a:t>疑似病例</a:t>
            </a:r>
            <a:endParaRPr lang="en-US" altLang="zh-CN" sz="2000" smtClean="0"/>
          </a:p>
          <a:p>
            <a:pPr lvl="1" eaLnBrk="1" hangingPunct="1">
              <a:lnSpc>
                <a:spcPct val="150000"/>
              </a:lnSpc>
              <a:buFont typeface="Wingdings"/>
              <a:buChar char="n"/>
            </a:pPr>
            <a:r>
              <a:rPr lang="zh-CN" altLang="en-US" sz="2000" smtClean="0"/>
              <a:t>符合流行病学史和临床表现，但尚无实验室确认依据</a:t>
            </a:r>
            <a:endParaRPr lang="en-US" altLang="zh-CN" sz="2000" smtClean="0"/>
          </a:p>
          <a:p>
            <a:pPr lvl="2" eaLnBrk="1" hangingPunct="1">
              <a:lnSpc>
                <a:spcPct val="150000"/>
              </a:lnSpc>
              <a:buFont typeface="Wingdings"/>
              <a:buChar char="l"/>
            </a:pPr>
            <a:r>
              <a:rPr lang="zh-CN" altLang="en-US" sz="2000" smtClean="0">
                <a:latin typeface="黑体" pitchFamily="2" charset="-122"/>
              </a:rPr>
              <a:t>流行病学史：发病前</a:t>
            </a:r>
            <a:r>
              <a:rPr lang="en-US" altLang="zh-CN" sz="2000" smtClean="0">
                <a:latin typeface="黑体" pitchFamily="2" charset="-122"/>
              </a:rPr>
              <a:t>14</a:t>
            </a:r>
            <a:r>
              <a:rPr lang="zh-CN" altLang="en-US" sz="2000" smtClean="0">
                <a:latin typeface="黑体" pitchFamily="2" charset="-122"/>
              </a:rPr>
              <a:t>天内有中东地区旅游或居住史；或与疑似</a:t>
            </a:r>
            <a:r>
              <a:rPr lang="en-US" altLang="zh-CN" sz="2000" smtClean="0">
                <a:latin typeface="黑体" pitchFamily="2" charset="-122"/>
              </a:rPr>
              <a:t>/</a:t>
            </a:r>
            <a:r>
              <a:rPr lang="zh-CN" altLang="en-US" sz="2000" smtClean="0">
                <a:latin typeface="黑体" pitchFamily="2" charset="-122"/>
              </a:rPr>
              <a:t>临床诊断</a:t>
            </a:r>
            <a:r>
              <a:rPr lang="en-US" altLang="zh-CN" sz="2000" smtClean="0">
                <a:latin typeface="黑体" pitchFamily="2" charset="-122"/>
              </a:rPr>
              <a:t>/</a:t>
            </a:r>
            <a:r>
              <a:rPr lang="zh-CN" altLang="en-US" sz="2000" smtClean="0">
                <a:latin typeface="黑体" pitchFamily="2" charset="-122"/>
              </a:rPr>
              <a:t>确诊病例有密切接触史。</a:t>
            </a:r>
          </a:p>
          <a:p>
            <a:pPr lvl="2" eaLnBrk="1" hangingPunct="1">
              <a:lnSpc>
                <a:spcPct val="150000"/>
              </a:lnSpc>
              <a:buFont typeface="Wingdings"/>
              <a:buChar char="l"/>
            </a:pPr>
            <a:r>
              <a:rPr lang="zh-CN" altLang="en-US" sz="2000" smtClean="0">
                <a:latin typeface="黑体" pitchFamily="2" charset="-122"/>
              </a:rPr>
              <a:t>临床表现：难以用其它病原感染解释的发热，（体温≥</a:t>
            </a:r>
            <a:r>
              <a:rPr lang="en-US" altLang="zh-CN" sz="2000" smtClean="0">
                <a:latin typeface="黑体" pitchFamily="2" charset="-122"/>
              </a:rPr>
              <a:t>38℃</a:t>
            </a:r>
            <a:r>
              <a:rPr lang="zh-CN" altLang="en-US" sz="2000" smtClean="0">
                <a:latin typeface="黑体" pitchFamily="2" charset="-122"/>
              </a:rPr>
              <a:t>）伴呼吸道症状。</a:t>
            </a:r>
          </a:p>
          <a:p>
            <a:pPr lvl="1" eaLnBrk="1" hangingPunct="1">
              <a:lnSpc>
                <a:spcPct val="150000"/>
              </a:lnSpc>
              <a:buFont typeface="Wingdings"/>
              <a:buChar char="n"/>
            </a:pPr>
            <a:endParaRPr lang="en-US" altLang="zh-CN" sz="2000" smtClean="0"/>
          </a:p>
          <a:p>
            <a:pPr lvl="1" algn="r" eaLnBrk="1" hangingPunct="1">
              <a:lnSpc>
                <a:spcPct val="150000"/>
              </a:lnSpc>
              <a:buFont typeface="Wingdings"/>
              <a:buNone/>
            </a:pPr>
            <a:r>
              <a:rPr lang="zh-CN" altLang="en-US" sz="2000" smtClean="0"/>
              <a:t>中东呼吸综合征病例诊疗方案（</a:t>
            </a:r>
            <a:r>
              <a:rPr lang="en-US" altLang="zh-CN" sz="2000" smtClean="0"/>
              <a:t>2014</a:t>
            </a:r>
            <a:r>
              <a:rPr lang="zh-CN" altLang="en-US" sz="2000" smtClean="0"/>
              <a:t>年版）</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p:nvPr>
        </p:nvSpPr>
        <p:spPr bwMode="auto">
          <a:xfrm>
            <a:off x="0" y="188913"/>
            <a:ext cx="9721850" cy="717550"/>
          </a:xfrm>
          <a:noFill/>
          <a:ln>
            <a:miter lim="800000"/>
            <a:headEnd/>
            <a:tailEnd/>
          </a:ln>
        </p:spPr>
        <p:txBody>
          <a:bodyPr vert="horz" wrap="square" lIns="112133" tIns="56066" rIns="112133" bIns="56066" numCol="1" anchor="t" anchorCtr="0" compatLnSpc="1">
            <a:prstTxWarp prst="textNoShape">
              <a:avLst/>
            </a:prstTxWarp>
          </a:bodyPr>
          <a:lstStyle/>
          <a:p>
            <a:pPr eaLnBrk="1" hangingPunct="1"/>
            <a:r>
              <a:rPr lang="zh-CN" altLang="en-US" sz="3200" b="1" smtClean="0">
                <a:latin typeface="黑体" pitchFamily="2" charset="-122"/>
                <a:ea typeface="黑体" pitchFamily="2" charset="-122"/>
              </a:rPr>
              <a:t>冠状病毒概述</a:t>
            </a:r>
          </a:p>
        </p:txBody>
      </p:sp>
      <p:sp>
        <p:nvSpPr>
          <p:cNvPr id="20482" name="内容占位符 2"/>
          <p:cNvSpPr>
            <a:spLocks noGrp="1"/>
          </p:cNvSpPr>
          <p:nvPr>
            <p:ph idx="1"/>
          </p:nvPr>
        </p:nvSpPr>
        <p:spPr bwMode="auto">
          <a:xfrm>
            <a:off x="211138" y="1268413"/>
            <a:ext cx="6607175" cy="4392612"/>
          </a:xfrm>
          <a:noFill/>
          <a:ln>
            <a:miter lim="800000"/>
            <a:headEnd/>
            <a:tailEnd/>
          </a:ln>
        </p:spPr>
        <p:txBody>
          <a:bodyPr vert="horz" wrap="square" lIns="112133" tIns="56066" rIns="112133" bIns="56066"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Tahoma" pitchFamily="34" charset="0"/>
              </a:rPr>
              <a:t>属巢状病毒目，冠状病毒科</a:t>
            </a:r>
            <a:endParaRPr lang="en-US" altLang="zh-CN" sz="2400" smtClean="0">
              <a:latin typeface="华文细黑"/>
              <a:ea typeface="华文细黑"/>
              <a:cs typeface="Tahoma" pitchFamily="34" charset="0"/>
            </a:endParaRPr>
          </a:p>
          <a:p>
            <a:pPr eaLnBrk="1" hangingPunct="1">
              <a:lnSpc>
                <a:spcPct val="150000"/>
              </a:lnSpc>
              <a:buFont typeface="Wingdings"/>
              <a:buChar char="Ø"/>
            </a:pPr>
            <a:r>
              <a:rPr lang="zh-CN" altLang="zh-CN" sz="2400" smtClean="0">
                <a:latin typeface="华文细黑"/>
                <a:ea typeface="华文细黑"/>
                <a:cs typeface="Tahoma" pitchFamily="34" charset="0"/>
              </a:rPr>
              <a:t>冠状病毒主要分为α，β</a:t>
            </a:r>
            <a:r>
              <a:rPr lang="zh-CN" altLang="en-US" sz="2400" smtClean="0">
                <a:latin typeface="华文细黑"/>
                <a:ea typeface="华文细黑"/>
                <a:cs typeface="Tahoma" pitchFamily="34" charset="0"/>
              </a:rPr>
              <a:t>、</a:t>
            </a:r>
            <a:r>
              <a:rPr lang="zh-CN" altLang="zh-CN" sz="2400" smtClean="0">
                <a:latin typeface="华文细黑"/>
                <a:ea typeface="华文细黑"/>
                <a:cs typeface="Tahoma" pitchFamily="34" charset="0"/>
              </a:rPr>
              <a:t> γ</a:t>
            </a:r>
            <a:r>
              <a:rPr lang="zh-CN" altLang="en-US" sz="2400" smtClean="0">
                <a:latin typeface="华文细黑"/>
                <a:ea typeface="华文细黑"/>
                <a:cs typeface="Tahoma" pitchFamily="34" charset="0"/>
              </a:rPr>
              <a:t>三个组</a:t>
            </a:r>
            <a:endParaRPr lang="en-US" altLang="zh-CN" sz="2400" smtClean="0">
              <a:latin typeface="华文细黑"/>
              <a:ea typeface="华文细黑"/>
              <a:cs typeface="Tahoma" pitchFamily="34" charset="0"/>
            </a:endParaRPr>
          </a:p>
          <a:p>
            <a:pPr eaLnBrk="1" hangingPunct="1">
              <a:lnSpc>
                <a:spcPct val="150000"/>
              </a:lnSpc>
              <a:buFont typeface="Wingdings"/>
              <a:buChar char="Ø"/>
            </a:pPr>
            <a:r>
              <a:rPr lang="zh-CN" altLang="zh-CN" sz="2400" smtClean="0">
                <a:latin typeface="华文细黑"/>
                <a:ea typeface="华文细黑"/>
                <a:cs typeface="Tahoma" pitchFamily="34" charset="0"/>
              </a:rPr>
              <a:t>α，β</a:t>
            </a:r>
            <a:r>
              <a:rPr lang="zh-CN" altLang="en-US" sz="2400" smtClean="0">
                <a:latin typeface="华文细黑"/>
                <a:ea typeface="华文细黑"/>
                <a:cs typeface="Tahoma" pitchFamily="34" charset="0"/>
              </a:rPr>
              <a:t>组仅对</a:t>
            </a:r>
            <a:r>
              <a:rPr lang="zh-CN" altLang="zh-CN" sz="2400" smtClean="0">
                <a:latin typeface="华文细黑"/>
                <a:ea typeface="华文细黑"/>
                <a:cs typeface="Tahoma" pitchFamily="34" charset="0"/>
              </a:rPr>
              <a:t>哺乳动物致病，γ</a:t>
            </a:r>
            <a:r>
              <a:rPr lang="zh-CN" altLang="en-US" sz="2400" smtClean="0">
                <a:latin typeface="华文细黑"/>
                <a:ea typeface="华文细黑"/>
                <a:cs typeface="Tahoma" pitchFamily="34" charset="0"/>
              </a:rPr>
              <a:t>组</a:t>
            </a:r>
            <a:r>
              <a:rPr lang="zh-CN" altLang="zh-CN" sz="2400" smtClean="0">
                <a:latin typeface="华文细黑"/>
                <a:ea typeface="华文细黑"/>
                <a:cs typeface="Tahoma" pitchFamily="34" charset="0"/>
              </a:rPr>
              <a:t>主要引起鸟类感染</a:t>
            </a:r>
            <a:endParaRPr lang="en-US" altLang="zh-CN" sz="2400" smtClean="0">
              <a:latin typeface="华文细黑"/>
              <a:ea typeface="华文细黑"/>
              <a:cs typeface="Tahoma" pitchFamily="34" charset="0"/>
            </a:endParaRPr>
          </a:p>
          <a:p>
            <a:pPr eaLnBrk="1" hangingPunct="1">
              <a:lnSpc>
                <a:spcPct val="150000"/>
              </a:lnSpc>
              <a:buFont typeface="Wingdings"/>
              <a:buChar char="Ø"/>
            </a:pPr>
            <a:r>
              <a:rPr lang="zh-CN" altLang="zh-CN" sz="2400" smtClean="0">
                <a:latin typeface="华文细黑"/>
                <a:ea typeface="华文细黑"/>
                <a:cs typeface="Tahoma" pitchFamily="34" charset="0"/>
              </a:rPr>
              <a:t>人类冠状病毒主要通过直接接触分泌物或经气溶胶、飞沫传播</a:t>
            </a:r>
            <a:r>
              <a:rPr lang="zh-CN" altLang="en-US" sz="2400" smtClean="0">
                <a:latin typeface="华文细黑"/>
                <a:ea typeface="华文细黑"/>
                <a:cs typeface="Tahoma" pitchFamily="34" charset="0"/>
              </a:rPr>
              <a:t>。</a:t>
            </a:r>
            <a:endParaRPr lang="en-US" altLang="zh-CN" sz="2400" smtClean="0">
              <a:latin typeface="华文细黑"/>
              <a:ea typeface="华文细黑"/>
              <a:cs typeface="Tahoma" pitchFamily="34" charset="0"/>
            </a:endParaRPr>
          </a:p>
        </p:txBody>
      </p:sp>
      <p:pic>
        <p:nvPicPr>
          <p:cNvPr id="20483" name="Picture 2" descr="CoV-Image3.png"/>
          <p:cNvPicPr>
            <a:picLocks noChangeAspect="1"/>
          </p:cNvPicPr>
          <p:nvPr/>
        </p:nvPicPr>
        <p:blipFill>
          <a:blip r:embed="rId2"/>
          <a:srcRect l="7893" t="7358"/>
          <a:stretch>
            <a:fillRect/>
          </a:stretch>
        </p:blipFill>
        <p:spPr bwMode="auto">
          <a:xfrm>
            <a:off x="6818313" y="1571625"/>
            <a:ext cx="3983037" cy="3757613"/>
          </a:xfrm>
          <a:prstGeom prst="rect">
            <a:avLst/>
          </a:prstGeom>
          <a:noFill/>
          <a:ln w="9525">
            <a:noFill/>
            <a:miter lim="800000"/>
            <a:headEnd/>
            <a:tailEnd/>
          </a:ln>
        </p:spPr>
      </p:pic>
      <p:cxnSp>
        <p:nvCxnSpPr>
          <p:cNvPr id="5" name="Straight Arrow Connector 13"/>
          <p:cNvCxnSpPr/>
          <p:nvPr/>
        </p:nvCxnSpPr>
        <p:spPr>
          <a:xfrm flipV="1">
            <a:off x="6846888" y="4179888"/>
            <a:ext cx="425450" cy="9525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13"/>
          <p:cNvCxnSpPr/>
          <p:nvPr/>
        </p:nvCxnSpPr>
        <p:spPr>
          <a:xfrm>
            <a:off x="7356475" y="2959100"/>
            <a:ext cx="153988" cy="31115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13"/>
          <p:cNvCxnSpPr/>
          <p:nvPr/>
        </p:nvCxnSpPr>
        <p:spPr>
          <a:xfrm>
            <a:off x="6846888" y="3427413"/>
            <a:ext cx="396875" cy="3714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600" b="1" smtClean="0">
                <a:latin typeface="黑体" pitchFamily="2" charset="-122"/>
                <a:ea typeface="黑体" pitchFamily="2" charset="-122"/>
              </a:rPr>
              <a:t>病例定义</a:t>
            </a:r>
          </a:p>
        </p:txBody>
      </p:sp>
      <p:sp>
        <p:nvSpPr>
          <p:cNvPr id="58370"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t>临床诊断病例</a:t>
            </a:r>
          </a:p>
          <a:p>
            <a:pPr lvl="1" eaLnBrk="1" hangingPunct="1">
              <a:lnSpc>
                <a:spcPct val="150000"/>
              </a:lnSpc>
              <a:buFont typeface="Wingdings"/>
              <a:buChar char="n"/>
            </a:pPr>
            <a:r>
              <a:rPr lang="zh-CN" altLang="en-US" sz="2400" smtClean="0"/>
              <a:t>满足疑似病例标准，仅有实验室阳性筛查结果（如仅呈单靶标</a:t>
            </a:r>
            <a:r>
              <a:rPr lang="en-US" altLang="zh-CN" sz="2400" smtClean="0"/>
              <a:t>PCR</a:t>
            </a:r>
            <a:r>
              <a:rPr lang="zh-CN" altLang="en-US" sz="2400" smtClean="0"/>
              <a:t>或单份血清抗体阳性）的患者。</a:t>
            </a:r>
            <a:endParaRPr lang="en-US" altLang="zh-CN" sz="2400" smtClean="0"/>
          </a:p>
          <a:p>
            <a:pPr lvl="1" eaLnBrk="1" hangingPunct="1">
              <a:lnSpc>
                <a:spcPct val="150000"/>
              </a:lnSpc>
              <a:buFont typeface="Wingdings"/>
              <a:buChar char="n"/>
            </a:pPr>
            <a:r>
              <a:rPr lang="zh-CN" altLang="en-US" sz="2400" smtClean="0"/>
              <a:t>满足疑似病例标准，因仅有单份采集或处理不当的标本而导致实验室检测结果阴性或无法判断结果的患者。</a:t>
            </a:r>
          </a:p>
          <a:p>
            <a:pPr lvl="1" eaLnBrk="1" hangingPunct="1">
              <a:lnSpc>
                <a:spcPct val="150000"/>
              </a:lnSpc>
              <a:buFont typeface="Wingdings"/>
              <a:buChar char="n"/>
            </a:pPr>
            <a:endParaRPr lang="en-US" altLang="zh-CN" sz="2400" smtClean="0"/>
          </a:p>
          <a:p>
            <a:pPr lvl="1" algn="r" eaLnBrk="1" hangingPunct="1">
              <a:buFont typeface="Wingdings"/>
              <a:buNone/>
            </a:pPr>
            <a:r>
              <a:rPr lang="zh-CN" altLang="en-US" sz="2400" smtClean="0"/>
              <a:t>中东呼吸综合征病例诊疗方案（</a:t>
            </a:r>
            <a:r>
              <a:rPr lang="en-US" altLang="zh-CN" sz="2400" smtClean="0"/>
              <a:t>2014</a:t>
            </a:r>
            <a:r>
              <a:rPr lang="zh-CN" altLang="en-US" sz="2400" smtClean="0"/>
              <a:t>年版）</a:t>
            </a:r>
          </a:p>
          <a:p>
            <a:pPr lvl="1" eaLnBrk="1" hangingPunct="1">
              <a:buFont typeface="Wingdings"/>
              <a:buNone/>
            </a:pPr>
            <a:endParaRPr lang="zh-CN" alt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600" b="1" smtClean="0">
                <a:latin typeface="黑体" pitchFamily="2" charset="-122"/>
                <a:ea typeface="黑体" pitchFamily="2" charset="-122"/>
              </a:rPr>
              <a:t>病例定义</a:t>
            </a:r>
          </a:p>
        </p:txBody>
      </p:sp>
      <p:sp>
        <p:nvSpPr>
          <p:cNvPr id="59394"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000" smtClean="0"/>
              <a:t>确诊病例</a:t>
            </a:r>
          </a:p>
          <a:p>
            <a:pPr lvl="1" eaLnBrk="1" hangingPunct="1">
              <a:lnSpc>
                <a:spcPct val="150000"/>
              </a:lnSpc>
              <a:buFont typeface="Wingdings"/>
              <a:buChar char="n"/>
            </a:pPr>
            <a:r>
              <a:rPr lang="zh-CN" altLang="en-US" sz="2000" smtClean="0"/>
              <a:t>疑似和临床诊断病例具备下述</a:t>
            </a:r>
            <a:r>
              <a:rPr lang="en-US" altLang="zh-CN" sz="2000" smtClean="0"/>
              <a:t>4</a:t>
            </a:r>
            <a:r>
              <a:rPr lang="zh-CN" altLang="en-US" sz="2000" smtClean="0"/>
              <a:t>项之一：</a:t>
            </a:r>
          </a:p>
          <a:p>
            <a:pPr lvl="2" eaLnBrk="1" hangingPunct="1">
              <a:lnSpc>
                <a:spcPct val="150000"/>
              </a:lnSpc>
              <a:buFont typeface="Wingdings"/>
              <a:buChar char="l"/>
            </a:pPr>
            <a:r>
              <a:rPr lang="zh-CN" altLang="en-US" sz="2000" smtClean="0"/>
              <a:t>至少双靶标</a:t>
            </a:r>
            <a:r>
              <a:rPr lang="en-US" altLang="zh-CN" sz="2000" smtClean="0"/>
              <a:t>PCR</a:t>
            </a:r>
            <a:r>
              <a:rPr lang="zh-CN" altLang="en-US" sz="2000" smtClean="0"/>
              <a:t>检测阳性。</a:t>
            </a:r>
          </a:p>
          <a:p>
            <a:pPr lvl="2" eaLnBrk="1" hangingPunct="1">
              <a:lnSpc>
                <a:spcPct val="150000"/>
              </a:lnSpc>
              <a:buFont typeface="Wingdings"/>
              <a:buChar char="l"/>
            </a:pPr>
            <a:r>
              <a:rPr lang="zh-CN" altLang="en-US" sz="2000" smtClean="0"/>
              <a:t>单个靶标</a:t>
            </a:r>
            <a:r>
              <a:rPr lang="en-US" altLang="zh-CN" sz="2000" smtClean="0"/>
              <a:t>PCR</a:t>
            </a:r>
            <a:r>
              <a:rPr lang="zh-CN" altLang="en-US" sz="2000" smtClean="0"/>
              <a:t>阳性产物，经过基因测序确认。</a:t>
            </a:r>
          </a:p>
          <a:p>
            <a:pPr lvl="2" eaLnBrk="1" hangingPunct="1">
              <a:lnSpc>
                <a:spcPct val="150000"/>
              </a:lnSpc>
              <a:buFont typeface="Wingdings"/>
              <a:buChar char="l"/>
            </a:pPr>
            <a:r>
              <a:rPr lang="zh-CN" altLang="en-US" sz="2000" smtClean="0"/>
              <a:t>从呼吸道标本中分离出中东呼吸综合征冠状病毒。</a:t>
            </a:r>
          </a:p>
          <a:p>
            <a:pPr lvl="2" eaLnBrk="1" hangingPunct="1">
              <a:lnSpc>
                <a:spcPct val="150000"/>
              </a:lnSpc>
              <a:buFont typeface="Wingdings"/>
              <a:buChar char="l"/>
            </a:pPr>
            <a:r>
              <a:rPr lang="zh-CN" altLang="en-US" sz="2000" smtClean="0"/>
              <a:t>恢复期血清中东呼吸综合征冠状病毒抗体较急性期血清抗体水平阳转或呈</a:t>
            </a:r>
            <a:r>
              <a:rPr lang="en-US" altLang="zh-CN" sz="2000" smtClean="0"/>
              <a:t>4</a:t>
            </a:r>
            <a:r>
              <a:rPr lang="zh-CN" altLang="en-US" sz="2000" smtClean="0"/>
              <a:t>倍以上升高。</a:t>
            </a:r>
            <a:endParaRPr lang="en-US" altLang="zh-CN" sz="2000" smtClean="0"/>
          </a:p>
          <a:p>
            <a:pPr lvl="1" algn="r" eaLnBrk="1" hangingPunct="1">
              <a:buFont typeface="Wingdings"/>
              <a:buNone/>
            </a:pPr>
            <a:r>
              <a:rPr lang="zh-CN" altLang="en-US" sz="2000" smtClean="0"/>
              <a:t>中东呼吸综合征病例诊疗方案（</a:t>
            </a:r>
            <a:r>
              <a:rPr lang="en-US" altLang="zh-CN" sz="2000" smtClean="0"/>
              <a:t>2014</a:t>
            </a:r>
            <a:r>
              <a:rPr lang="zh-CN" altLang="en-US" sz="2000" smtClean="0"/>
              <a:t>年版）</a:t>
            </a:r>
          </a:p>
          <a:p>
            <a:pPr lvl="1" eaLnBrk="1" hangingPunct="1">
              <a:buFont typeface="Wingdings"/>
              <a:buNone/>
            </a:pPr>
            <a:endParaRPr lang="zh-CN" altLang="en-US" sz="24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600" b="1" smtClean="0">
                <a:latin typeface="黑体" pitchFamily="2" charset="-122"/>
                <a:ea typeface="黑体" pitchFamily="2" charset="-122"/>
              </a:rPr>
              <a:t>病例定义</a:t>
            </a:r>
          </a:p>
        </p:txBody>
      </p:sp>
      <p:sp>
        <p:nvSpPr>
          <p:cNvPr id="60418"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t>确诊病例无症状感染者</a:t>
            </a:r>
          </a:p>
          <a:p>
            <a:pPr lvl="1" eaLnBrk="1" hangingPunct="1">
              <a:lnSpc>
                <a:spcPct val="150000"/>
              </a:lnSpc>
              <a:buFont typeface="Wingdings"/>
              <a:buChar char="n"/>
            </a:pPr>
            <a:r>
              <a:rPr lang="zh-CN" altLang="en-US" sz="2400" smtClean="0"/>
              <a:t>无临床症状，但具备实验室确诊依据</a:t>
            </a:r>
            <a:r>
              <a:rPr lang="en-US" altLang="zh-CN" sz="2400" smtClean="0"/>
              <a:t>4</a:t>
            </a:r>
            <a:r>
              <a:rPr lang="zh-CN" altLang="en-US" sz="2400" smtClean="0"/>
              <a:t>项之一者。</a:t>
            </a:r>
          </a:p>
          <a:p>
            <a:pPr eaLnBrk="1" hangingPunct="1">
              <a:lnSpc>
                <a:spcPct val="150000"/>
              </a:lnSpc>
              <a:buFont typeface="Wingdings"/>
              <a:buChar char="Ø"/>
            </a:pPr>
            <a:endParaRPr lang="zh-CN" altLang="en-US" sz="2400" smtClean="0"/>
          </a:p>
          <a:p>
            <a:pPr lvl="1" algn="r" eaLnBrk="1" hangingPunct="1">
              <a:lnSpc>
                <a:spcPct val="150000"/>
              </a:lnSpc>
              <a:buFont typeface="Wingdings"/>
              <a:buNone/>
            </a:pPr>
            <a:r>
              <a:rPr lang="zh-CN" altLang="en-US" sz="2400" smtClean="0"/>
              <a:t>中东呼吸综合征病例诊疗方案（</a:t>
            </a:r>
            <a:r>
              <a:rPr lang="en-US" altLang="zh-CN" sz="2400" smtClean="0"/>
              <a:t>2014</a:t>
            </a:r>
            <a:r>
              <a:rPr lang="zh-CN" altLang="en-US" sz="2400" smtClean="0"/>
              <a:t>年版）</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2</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latin typeface="黑体" pitchFamily="2" charset="-122"/>
                <a:ea typeface="黑体" pitchFamily="2" charset="-122"/>
              </a:rPr>
              <a:t>加强中东呼吸综合征病例的监测</a:t>
            </a:r>
            <a:endParaRPr lang="zh-CN" altLang="en-US" sz="2400" b="1" smtClean="0">
              <a:latin typeface="黑体" pitchFamily="2" charset="-122"/>
              <a:ea typeface="黑体" pitchFamily="2" charset="-122"/>
            </a:endParaRPr>
          </a:p>
        </p:txBody>
      </p:sp>
      <p:sp>
        <p:nvSpPr>
          <p:cNvPr id="61442"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000" smtClean="0"/>
              <a:t>病例发现</a:t>
            </a:r>
            <a:endParaRPr lang="en-US" altLang="zh-CN" sz="2000" smtClean="0"/>
          </a:p>
          <a:p>
            <a:pPr lvl="1" eaLnBrk="1" hangingPunct="1">
              <a:lnSpc>
                <a:spcPct val="150000"/>
              </a:lnSpc>
              <a:buFont typeface="Wingdings"/>
              <a:buChar char="n"/>
            </a:pPr>
            <a:r>
              <a:rPr lang="zh-CN" altLang="zh-CN" sz="2000" smtClean="0"/>
              <a:t>建立健全中东呼吸综合征病例的监测体系。</a:t>
            </a:r>
            <a:endParaRPr lang="en-US" altLang="zh-CN" sz="2000" smtClean="0"/>
          </a:p>
          <a:p>
            <a:pPr lvl="1" eaLnBrk="1" hangingPunct="1">
              <a:lnSpc>
                <a:spcPct val="150000"/>
              </a:lnSpc>
              <a:buFont typeface="Wingdings"/>
              <a:buChar char="n"/>
            </a:pPr>
            <a:r>
              <a:rPr lang="zh-CN" altLang="zh-CN" sz="2000" smtClean="0"/>
              <a:t>医疗机构的医务人员在日常诊疗活动中，</a:t>
            </a:r>
            <a:r>
              <a:rPr lang="zh-CN" altLang="zh-CN" sz="2000" smtClean="0">
                <a:solidFill>
                  <a:srgbClr val="FF0000"/>
                </a:solidFill>
              </a:rPr>
              <a:t>应提高对</a:t>
            </a:r>
            <a:r>
              <a:rPr lang="en-US" altLang="zh-CN" sz="2000" smtClean="0">
                <a:solidFill>
                  <a:srgbClr val="FF0000"/>
                </a:solidFill>
              </a:rPr>
              <a:t>MERS</a:t>
            </a:r>
            <a:r>
              <a:rPr lang="zh-CN" altLang="zh-CN" sz="2000" smtClean="0">
                <a:solidFill>
                  <a:srgbClr val="FF0000"/>
                </a:solidFill>
              </a:rPr>
              <a:t>病例的诊断和报告意识，对于不明原因发热病例，应注意询问发病前</a:t>
            </a:r>
            <a:r>
              <a:rPr lang="en-US" altLang="zh-CN" sz="2000" smtClean="0">
                <a:solidFill>
                  <a:srgbClr val="FF0000"/>
                </a:solidFill>
              </a:rPr>
              <a:t>14</a:t>
            </a:r>
            <a:r>
              <a:rPr lang="zh-CN" altLang="zh-CN" sz="2000" smtClean="0">
                <a:solidFill>
                  <a:srgbClr val="FF0000"/>
                </a:solidFill>
              </a:rPr>
              <a:t>天内的旅行史或可疑的暴露史，了解本人或其密切接触的类似病人近期有无赴沙特、阿联酋、卡塔尔、约旦等中东国家</a:t>
            </a:r>
            <a:r>
              <a:rPr lang="zh-CN" altLang="zh-CN" sz="2000" u="sng" smtClean="0">
                <a:solidFill>
                  <a:srgbClr val="FF0000"/>
                </a:solidFill>
              </a:rPr>
              <a:t>以及其他近期有中东呼吸综合征病例国家的旅行史</a:t>
            </a:r>
            <a:r>
              <a:rPr lang="zh-CN" altLang="zh-CN" sz="2000" smtClean="0">
                <a:solidFill>
                  <a:srgbClr val="FF0000"/>
                </a:solidFill>
              </a:rPr>
              <a:t>，或可疑动物（如单峰骆驼）</a:t>
            </a:r>
            <a:r>
              <a:rPr lang="en-US" altLang="zh-CN" sz="2000" smtClean="0">
                <a:solidFill>
                  <a:srgbClr val="FF0000"/>
                </a:solidFill>
              </a:rPr>
              <a:t>/</a:t>
            </a:r>
            <a:r>
              <a:rPr lang="zh-CN" altLang="zh-CN" sz="2000" smtClean="0">
                <a:solidFill>
                  <a:srgbClr val="FF0000"/>
                </a:solidFill>
              </a:rPr>
              <a:t>类似病例的接触史。</a:t>
            </a:r>
            <a:endParaRPr lang="en-US" altLang="zh-CN" sz="2000" smtClean="0">
              <a:solidFill>
                <a:srgbClr val="FF0000"/>
              </a:solidFill>
            </a:endParaRPr>
          </a:p>
          <a:p>
            <a:pPr lvl="1" eaLnBrk="1" hangingPunct="1">
              <a:lnSpc>
                <a:spcPct val="150000"/>
              </a:lnSpc>
              <a:buFont typeface="Wingdings"/>
              <a:buChar char="n"/>
            </a:pPr>
            <a:r>
              <a:rPr lang="zh-CN" altLang="zh-CN" sz="2000" smtClean="0"/>
              <a:t>发现符合中东呼吸综合征病例定义的患者时应当及时报告属地县区级疾控机构。</a:t>
            </a:r>
            <a:endParaRPr lang="zh-CN" altLang="en-US" sz="24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2</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latin typeface="黑体" pitchFamily="2" charset="-122"/>
                <a:ea typeface="黑体" pitchFamily="2" charset="-122"/>
              </a:rPr>
              <a:t>加强中东呼吸综合征病例的监测</a:t>
            </a:r>
            <a:endParaRPr lang="zh-CN" altLang="en-US" sz="2400" b="1" smtClean="0">
              <a:latin typeface="黑体" pitchFamily="2" charset="-122"/>
              <a:ea typeface="黑体" pitchFamily="2" charset="-122"/>
            </a:endParaRPr>
          </a:p>
        </p:txBody>
      </p:sp>
      <p:sp>
        <p:nvSpPr>
          <p:cNvPr id="62466"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000" smtClean="0"/>
              <a:t>病例发现</a:t>
            </a:r>
            <a:endParaRPr lang="en-US" altLang="zh-CN" sz="2000" smtClean="0"/>
          </a:p>
          <a:p>
            <a:pPr lvl="1" eaLnBrk="1" hangingPunct="1">
              <a:lnSpc>
                <a:spcPct val="150000"/>
              </a:lnSpc>
              <a:buFont typeface="Wingdings"/>
              <a:buChar char="n"/>
            </a:pPr>
            <a:r>
              <a:rPr lang="zh-CN" altLang="zh-CN" sz="2000" smtClean="0"/>
              <a:t>加强严重急性呼吸道感染（</a:t>
            </a:r>
            <a:r>
              <a:rPr lang="en-US" altLang="zh-CN" sz="2000" smtClean="0"/>
              <a:t>SARI</a:t>
            </a:r>
            <a:r>
              <a:rPr lang="zh-CN" altLang="zh-CN" sz="2000" smtClean="0"/>
              <a:t>）和不明原因肺炎监测。</a:t>
            </a:r>
            <a:endParaRPr lang="en-US" altLang="zh-CN" sz="2000" smtClean="0"/>
          </a:p>
          <a:p>
            <a:pPr lvl="1" eaLnBrk="1" hangingPunct="1">
              <a:lnSpc>
                <a:spcPct val="150000"/>
              </a:lnSpc>
              <a:buFont typeface="Wingdings"/>
              <a:buChar char="n"/>
            </a:pPr>
            <a:r>
              <a:rPr lang="zh-CN" altLang="zh-CN" sz="2000" smtClean="0"/>
              <a:t>医务人员在诊治</a:t>
            </a:r>
            <a:r>
              <a:rPr lang="en-US" altLang="zh-CN" sz="2000" smtClean="0"/>
              <a:t>SARI</a:t>
            </a:r>
            <a:r>
              <a:rPr lang="zh-CN" altLang="zh-CN" sz="2000" smtClean="0"/>
              <a:t>和不明原因肺炎患者时</a:t>
            </a:r>
            <a:r>
              <a:rPr lang="zh-CN" altLang="zh-CN" sz="2000" smtClean="0">
                <a:solidFill>
                  <a:srgbClr val="FF0000"/>
                </a:solidFill>
              </a:rPr>
              <a:t>要仔细询问上述流行病学史；</a:t>
            </a:r>
            <a:endParaRPr lang="en-US" altLang="zh-CN" sz="2000" smtClean="0">
              <a:solidFill>
                <a:srgbClr val="FF0000"/>
              </a:solidFill>
            </a:endParaRPr>
          </a:p>
          <a:p>
            <a:pPr lvl="1" eaLnBrk="1" hangingPunct="1">
              <a:lnSpc>
                <a:spcPct val="150000"/>
              </a:lnSpc>
              <a:buFont typeface="Wingdings"/>
              <a:buChar char="n"/>
            </a:pPr>
            <a:r>
              <a:rPr lang="zh-CN" altLang="zh-CN" sz="2000" smtClean="0"/>
              <a:t>对于缺乏流行病学史，在</a:t>
            </a:r>
            <a:r>
              <a:rPr lang="en-US" altLang="zh-CN" sz="2000" smtClean="0"/>
              <a:t>14</a:t>
            </a:r>
            <a:r>
              <a:rPr lang="zh-CN" altLang="zh-CN" sz="2000" smtClean="0"/>
              <a:t>天内发生的病因不明的</a:t>
            </a:r>
            <a:r>
              <a:rPr lang="en-US" altLang="zh-CN" sz="2000" smtClean="0"/>
              <a:t>SARI/</a:t>
            </a:r>
            <a:r>
              <a:rPr lang="zh-CN" altLang="zh-CN" sz="2000" smtClean="0"/>
              <a:t>不明原因肺炎聚集性病例，以及医务人员中发生（尤其是在重症监护室）的</a:t>
            </a:r>
            <a:r>
              <a:rPr lang="en-US" altLang="zh-CN" sz="2000" smtClean="0"/>
              <a:t>SARI/</a:t>
            </a:r>
            <a:r>
              <a:rPr lang="zh-CN" altLang="zh-CN" sz="2000" smtClean="0"/>
              <a:t>不明原因肺炎病例均应当考虑开展中东呼吸综合征病毒实验室检测。</a:t>
            </a:r>
            <a:endParaRPr lang="zh-CN" altLang="en-US" sz="2000" smtClean="0"/>
          </a:p>
          <a:p>
            <a:pPr lvl="1" eaLnBrk="1" hangingPunct="1">
              <a:lnSpc>
                <a:spcPct val="150000"/>
              </a:lnSpc>
              <a:buFont typeface="Wingdings"/>
              <a:buChar char="n"/>
            </a:pPr>
            <a:r>
              <a:rPr lang="zh-CN" altLang="en-US" sz="2000" smtClean="0"/>
              <a:t>部分中东呼吸综合征病例在病程早期临床表现可能不典型，如有基础性疾病或免疫缺陷者，可能早期仅出现腹泻症状</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2</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latin typeface="黑体" pitchFamily="2" charset="-122"/>
                <a:ea typeface="黑体" pitchFamily="2" charset="-122"/>
              </a:rPr>
              <a:t>加强中东呼吸综合征病例的监测</a:t>
            </a:r>
            <a:endParaRPr lang="zh-CN" altLang="en-US" sz="2400" b="1" smtClean="0">
              <a:latin typeface="黑体" pitchFamily="2" charset="-122"/>
              <a:ea typeface="黑体" pitchFamily="2" charset="-122"/>
            </a:endParaRPr>
          </a:p>
        </p:txBody>
      </p:sp>
      <p:sp>
        <p:nvSpPr>
          <p:cNvPr id="63490"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宋体" charset="-122"/>
              </a:rPr>
              <a:t>病例报告</a:t>
            </a:r>
            <a:endParaRPr lang="en-US" altLang="zh-CN" sz="2400" smtClean="0">
              <a:latin typeface="宋体" charset="-122"/>
            </a:endParaRPr>
          </a:p>
          <a:p>
            <a:pPr lvl="1" eaLnBrk="1" hangingPunct="1">
              <a:lnSpc>
                <a:spcPct val="150000"/>
              </a:lnSpc>
              <a:buFont typeface="Wingdings"/>
              <a:buChar char="n"/>
            </a:pPr>
            <a:r>
              <a:rPr lang="zh-CN" altLang="zh-CN" sz="2400" smtClean="0">
                <a:latin typeface="宋体" charset="-122"/>
              </a:rPr>
              <a:t>发现中东呼吸综合征疑似病例、临床诊断病例、确诊病例及</a:t>
            </a:r>
            <a:r>
              <a:rPr lang="zh-CN" altLang="zh-CN" sz="2400" smtClean="0">
                <a:solidFill>
                  <a:srgbClr val="FF0000"/>
                </a:solidFill>
                <a:latin typeface="宋体" charset="-122"/>
              </a:rPr>
              <a:t>无症状感染者</a:t>
            </a:r>
            <a:r>
              <a:rPr lang="zh-CN" altLang="zh-CN" sz="2400" smtClean="0">
                <a:latin typeface="宋体" charset="-122"/>
              </a:rPr>
              <a:t>时，具备网络直报条件的医疗机构应当于</a:t>
            </a:r>
            <a:r>
              <a:rPr lang="en-US" altLang="zh-CN" sz="2400" smtClean="0">
                <a:latin typeface="宋体" charset="-122"/>
              </a:rPr>
              <a:t>2</a:t>
            </a:r>
            <a:r>
              <a:rPr lang="zh-CN" altLang="zh-CN" sz="2400" smtClean="0">
                <a:latin typeface="宋体" charset="-122"/>
              </a:rPr>
              <a:t>小时内进行网络直报</a:t>
            </a:r>
            <a:r>
              <a:rPr lang="zh-CN" altLang="zh-CN" sz="2400" smtClean="0">
                <a:solidFill>
                  <a:srgbClr val="FF0000"/>
                </a:solidFill>
                <a:latin typeface="宋体" charset="-122"/>
              </a:rPr>
              <a:t>（“无症状感染者”选择“隐性感染者”类别）</a:t>
            </a:r>
            <a:r>
              <a:rPr lang="zh-CN" altLang="zh-CN" sz="2400" smtClean="0">
                <a:latin typeface="宋体" charset="-122"/>
              </a:rPr>
              <a:t>；</a:t>
            </a:r>
            <a:endParaRPr lang="en-US" altLang="zh-CN" sz="2400" smtClean="0">
              <a:latin typeface="宋体" charset="-122"/>
            </a:endParaRPr>
          </a:p>
          <a:p>
            <a:pPr lvl="1" eaLnBrk="1" hangingPunct="1">
              <a:lnSpc>
                <a:spcPct val="150000"/>
              </a:lnSpc>
              <a:buFont typeface="Wingdings"/>
              <a:buChar char="n"/>
            </a:pPr>
            <a:r>
              <a:rPr lang="zh-CN" altLang="zh-CN" sz="2400" smtClean="0">
                <a:latin typeface="宋体" charset="-122"/>
              </a:rPr>
              <a:t>不具备网络直报条件的，应当于</a:t>
            </a:r>
            <a:r>
              <a:rPr lang="en-US" altLang="zh-CN" sz="2400" smtClean="0">
                <a:latin typeface="宋体" charset="-122"/>
              </a:rPr>
              <a:t>2</a:t>
            </a:r>
            <a:r>
              <a:rPr lang="zh-CN" altLang="zh-CN" sz="2400" smtClean="0">
                <a:latin typeface="宋体" charset="-122"/>
              </a:rPr>
              <a:t>小时内以最快的通讯方式（电话、传真）向当地县区级疾控机构报告，并于</a:t>
            </a:r>
            <a:r>
              <a:rPr lang="en-US" altLang="zh-CN" sz="2400" smtClean="0">
                <a:latin typeface="宋体" charset="-122"/>
              </a:rPr>
              <a:t>2</a:t>
            </a:r>
            <a:r>
              <a:rPr lang="zh-CN" altLang="zh-CN" sz="2400" smtClean="0">
                <a:latin typeface="宋体" charset="-122"/>
              </a:rPr>
              <a:t>小时内寄送出传染病报告卡，县区级疾控机构在接到报告后立即进行网络直报。</a:t>
            </a:r>
          </a:p>
          <a:p>
            <a:pPr>
              <a:buClrTx/>
              <a:buFontTx/>
              <a:buChar char="•"/>
            </a:pPr>
            <a:endParaRPr lang="zh-CN"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2</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latin typeface="黑体" pitchFamily="2" charset="-122"/>
                <a:ea typeface="黑体" pitchFamily="2" charset="-122"/>
              </a:rPr>
              <a:t>加强中东呼吸综合征病例的监测</a:t>
            </a:r>
            <a:endParaRPr lang="zh-CN" altLang="en-US" sz="2400" b="1" smtClean="0">
              <a:latin typeface="黑体" pitchFamily="2" charset="-122"/>
              <a:ea typeface="黑体" pitchFamily="2" charset="-122"/>
            </a:endParaRPr>
          </a:p>
        </p:txBody>
      </p:sp>
      <p:sp>
        <p:nvSpPr>
          <p:cNvPr id="64514"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zh-CN" sz="1600" smtClean="0"/>
              <a:t>流行病学调查</a:t>
            </a:r>
            <a:endParaRPr lang="en-US" altLang="zh-CN" sz="1600" smtClean="0"/>
          </a:p>
          <a:p>
            <a:pPr lvl="1" eaLnBrk="1" hangingPunct="1">
              <a:lnSpc>
                <a:spcPct val="150000"/>
              </a:lnSpc>
              <a:buFont typeface="Wingdings"/>
              <a:buChar char="n"/>
            </a:pPr>
            <a:r>
              <a:rPr lang="zh-CN" altLang="zh-CN" sz="1600" smtClean="0"/>
              <a:t>县区级疾控机构接到辖区内医疗机构或医务人员报告中东呼吸综合征疑似病</a:t>
            </a:r>
            <a:r>
              <a:rPr lang="zh-CN" altLang="en-US" sz="1600" smtClean="0"/>
              <a:t>例</a:t>
            </a:r>
            <a:r>
              <a:rPr lang="zh-CN" altLang="zh-CN" sz="1600" smtClean="0"/>
              <a:t>、临床诊断病例及确诊病例后，应当按照《中东呼吸综合征病例流行病学个案调查表》</a:t>
            </a:r>
            <a:r>
              <a:rPr lang="zh-CN" altLang="en-US" sz="1600" smtClean="0"/>
              <a:t>进行调查</a:t>
            </a:r>
            <a:endParaRPr lang="en-US" altLang="zh-CN" sz="1600" smtClean="0"/>
          </a:p>
          <a:p>
            <a:pPr eaLnBrk="1" hangingPunct="1">
              <a:lnSpc>
                <a:spcPct val="150000"/>
              </a:lnSpc>
              <a:buFont typeface="Wingdings"/>
              <a:buChar char="Ø"/>
            </a:pPr>
            <a:r>
              <a:rPr lang="zh-CN" altLang="zh-CN" sz="1600" smtClean="0"/>
              <a:t>标本采集与</a:t>
            </a:r>
            <a:r>
              <a:rPr lang="zh-CN" altLang="en-US" sz="1600" smtClean="0"/>
              <a:t>送检  </a:t>
            </a:r>
            <a:r>
              <a:rPr lang="zh-CN" altLang="en-US" sz="1600" smtClean="0">
                <a:solidFill>
                  <a:srgbClr val="FF0066"/>
                </a:solidFill>
              </a:rPr>
              <a:t>（由医疗机构负责标本采集</a:t>
            </a:r>
            <a:r>
              <a:rPr lang="zh-CN" altLang="en-US" sz="1800" smtClean="0">
                <a:solidFill>
                  <a:srgbClr val="FF0066"/>
                </a:solidFill>
              </a:rPr>
              <a:t>）</a:t>
            </a:r>
          </a:p>
          <a:p>
            <a:pPr lvl="1" eaLnBrk="1" hangingPunct="1">
              <a:lnSpc>
                <a:spcPct val="150000"/>
              </a:lnSpc>
              <a:buFont typeface="Wingdings"/>
              <a:buChar char="n"/>
            </a:pPr>
            <a:r>
              <a:rPr lang="zh-CN" altLang="en-US" sz="1400" smtClean="0">
                <a:latin typeface="宋体" charset="-122"/>
              </a:rPr>
              <a:t>每个病例应尽可能同时采集上、下呼吸道标本，下呼吸道标本最佳</a:t>
            </a:r>
          </a:p>
          <a:p>
            <a:pPr lvl="1" eaLnBrk="1" hangingPunct="1">
              <a:lnSpc>
                <a:spcPct val="150000"/>
              </a:lnSpc>
              <a:buFont typeface="Wingdings"/>
              <a:buChar char="n"/>
            </a:pPr>
            <a:r>
              <a:rPr lang="zh-CN" altLang="en-US" sz="1400" smtClean="0">
                <a:latin typeface="宋体" charset="-122"/>
              </a:rPr>
              <a:t>建议同时采集粪便和尿液标本</a:t>
            </a:r>
          </a:p>
          <a:p>
            <a:pPr lvl="1" eaLnBrk="1" hangingPunct="1">
              <a:lnSpc>
                <a:spcPct val="150000"/>
              </a:lnSpc>
              <a:buFont typeface="Wingdings"/>
              <a:buChar char="n"/>
            </a:pPr>
            <a:r>
              <a:rPr lang="zh-CN" altLang="en-US" sz="1600" smtClean="0"/>
              <a:t>尽可能采集发病初期和恢复期双份血清标本</a:t>
            </a:r>
          </a:p>
          <a:p>
            <a:pPr lvl="1" eaLnBrk="1" hangingPunct="1">
              <a:lnSpc>
                <a:spcPct val="150000"/>
              </a:lnSpc>
              <a:buFont typeface="Wingdings"/>
              <a:buChar char="n"/>
            </a:pPr>
            <a:r>
              <a:rPr lang="zh-CN" altLang="en-US" sz="1600" smtClean="0"/>
              <a:t>标本采集后尽快送检，三层包装。</a:t>
            </a:r>
          </a:p>
          <a:p>
            <a:pPr eaLnBrk="1" hangingPunct="1">
              <a:lnSpc>
                <a:spcPct val="150000"/>
              </a:lnSpc>
              <a:buFont typeface="Wingdings"/>
              <a:buChar char="Ø"/>
            </a:pPr>
            <a:r>
              <a:rPr lang="zh-CN" altLang="zh-CN" sz="1600" smtClean="0"/>
              <a:t>病例订正</a:t>
            </a:r>
            <a:endParaRPr lang="en-US" altLang="zh-CN" sz="1600" smtClean="0"/>
          </a:p>
          <a:p>
            <a:pPr lvl="1" eaLnBrk="1" hangingPunct="1">
              <a:lnSpc>
                <a:spcPct val="150000"/>
              </a:lnSpc>
              <a:buFont typeface="Wingdings"/>
              <a:buChar char="n"/>
            </a:pPr>
            <a:r>
              <a:rPr lang="zh-CN" altLang="zh-CN" sz="1600" smtClean="0"/>
              <a:t>负责病例网络直报的医疗机构或疾控机构根据实验室检测结果及时对病例分类进行订正</a:t>
            </a:r>
            <a:endParaRPr lang="zh-CN" altLang="en-US" sz="16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3</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en-US" sz="2400" b="1" smtClean="0">
                <a:latin typeface="黑体" pitchFamily="2" charset="-122"/>
                <a:ea typeface="黑体" pitchFamily="2" charset="-122"/>
              </a:rPr>
              <a:t>病例管理和医务人员防护</a:t>
            </a:r>
          </a:p>
        </p:txBody>
      </p:sp>
      <p:sp>
        <p:nvSpPr>
          <p:cNvPr id="65538"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000" smtClean="0"/>
              <a:t>济南市定点救治医院：济南市传染病医院和济南市中心医院</a:t>
            </a:r>
            <a:r>
              <a:rPr lang="zh-CN" altLang="zh-CN" sz="2000" smtClean="0"/>
              <a:t>。</a:t>
            </a:r>
          </a:p>
          <a:p>
            <a:pPr eaLnBrk="1" hangingPunct="1">
              <a:lnSpc>
                <a:spcPct val="150000"/>
              </a:lnSpc>
              <a:buFont typeface="Wingdings"/>
              <a:buChar char="Ø"/>
            </a:pPr>
            <a:r>
              <a:rPr lang="zh-CN" altLang="zh-CN" sz="2000" smtClean="0">
                <a:solidFill>
                  <a:srgbClr val="FF0066"/>
                </a:solidFill>
              </a:rPr>
              <a:t>对临床诊断和确诊病例实行隔离治疗</a:t>
            </a:r>
            <a:r>
              <a:rPr lang="zh-CN" altLang="zh-CN" sz="2000" smtClean="0"/>
              <a:t>，同时对参与救治的医护人员实施有效防护措施</a:t>
            </a:r>
            <a:r>
              <a:rPr lang="zh-CN" altLang="zh-CN" sz="2000" u="sng" smtClean="0">
                <a:solidFill>
                  <a:srgbClr val="FF0000"/>
                </a:solidFill>
              </a:rPr>
              <a:t>（标准预防</a:t>
            </a:r>
            <a:r>
              <a:rPr lang="en-US" altLang="zh-CN" sz="2000" u="sng" smtClean="0">
                <a:solidFill>
                  <a:srgbClr val="FF0000"/>
                </a:solidFill>
              </a:rPr>
              <a:t>+</a:t>
            </a:r>
            <a:r>
              <a:rPr lang="zh-CN" altLang="zh-CN" sz="2000" u="sng" smtClean="0">
                <a:solidFill>
                  <a:srgbClr val="FF0000"/>
                </a:solidFill>
              </a:rPr>
              <a:t>飞沫传播预防</a:t>
            </a:r>
            <a:r>
              <a:rPr lang="en-US" altLang="zh-CN" sz="2000" u="sng" smtClean="0">
                <a:solidFill>
                  <a:srgbClr val="FF0000"/>
                </a:solidFill>
              </a:rPr>
              <a:t>+</a:t>
            </a:r>
            <a:r>
              <a:rPr lang="zh-CN" altLang="zh-CN" sz="2000" u="sng" smtClean="0">
                <a:solidFill>
                  <a:srgbClr val="FF0000"/>
                </a:solidFill>
              </a:rPr>
              <a:t>接触传播预防）。</a:t>
            </a:r>
            <a:endParaRPr lang="en-US" altLang="zh-CN" sz="2000" u="sng" smtClean="0">
              <a:solidFill>
                <a:srgbClr val="FF0000"/>
              </a:solidFill>
            </a:endParaRPr>
          </a:p>
          <a:p>
            <a:pPr lvl="1" eaLnBrk="1" hangingPunct="1">
              <a:lnSpc>
                <a:spcPct val="150000"/>
              </a:lnSpc>
              <a:buFont typeface="Wingdings"/>
              <a:buChar char="n"/>
            </a:pPr>
            <a:r>
              <a:rPr lang="zh-CN" altLang="zh-CN" sz="2000" smtClean="0"/>
              <a:t>具体要求参见国家卫生计生委下发的</a:t>
            </a:r>
            <a:r>
              <a:rPr lang="zh-CN" altLang="zh-CN" sz="2000" smtClean="0">
                <a:solidFill>
                  <a:srgbClr val="FF0066"/>
                </a:solidFill>
              </a:rPr>
              <a:t>最新版中东呼吸综合征病例诊疗方案和中东呼吸综合征医院感染预防与控制技术指南</a:t>
            </a:r>
            <a:endParaRPr lang="en-US" altLang="zh-CN" sz="2000" smtClean="0">
              <a:solidFill>
                <a:srgbClr val="FF0066"/>
              </a:solidFill>
            </a:endParaRPr>
          </a:p>
          <a:p>
            <a:pPr eaLnBrk="1" hangingPunct="1">
              <a:lnSpc>
                <a:spcPct val="150000"/>
              </a:lnSpc>
              <a:buFont typeface="Wingdings"/>
              <a:buChar char="Ø"/>
            </a:pPr>
            <a:r>
              <a:rPr lang="zh-CN" altLang="en-US" sz="2000" smtClean="0"/>
              <a:t>对于</a:t>
            </a:r>
            <a:r>
              <a:rPr lang="zh-CN" altLang="zh-CN" sz="2000" smtClean="0">
                <a:solidFill>
                  <a:srgbClr val="FF0000"/>
                </a:solidFill>
              </a:rPr>
              <a:t>疑似病例</a:t>
            </a:r>
            <a:r>
              <a:rPr lang="zh-CN" altLang="zh-CN" sz="2000" smtClean="0"/>
              <a:t>，在尚未明确排除中东呼吸综合征冠状病毒感染前</a:t>
            </a:r>
            <a:r>
              <a:rPr lang="zh-CN" altLang="zh-CN" sz="2000" i="1" smtClean="0"/>
              <a:t>，</a:t>
            </a:r>
            <a:r>
              <a:rPr lang="zh-CN" altLang="en-US" sz="2000" i="1" smtClean="0"/>
              <a:t>（原则上）</a:t>
            </a:r>
            <a:r>
              <a:rPr lang="zh-CN" altLang="zh-CN" sz="2000" smtClean="0">
                <a:solidFill>
                  <a:srgbClr val="FF0000"/>
                </a:solidFill>
              </a:rPr>
              <a:t>也应当实施隔离医学观察和治疗，并做好感染防护，直至病人发热、咳嗽等临床症状体征消失，或排除感染中东呼吸综合征冠状病毒。</a:t>
            </a:r>
            <a:endParaRPr lang="zh-CN" alt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4</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solidFill>
                  <a:srgbClr val="000000"/>
                </a:solidFill>
                <a:latin typeface="黑体" pitchFamily="2" charset="-122"/>
                <a:ea typeface="黑体" pitchFamily="2" charset="-122"/>
              </a:rPr>
              <a:t>密切接触者的追踪和管理</a:t>
            </a:r>
            <a:endParaRPr lang="zh-CN" altLang="en-US" sz="2400" b="1" smtClean="0">
              <a:solidFill>
                <a:srgbClr val="000000"/>
              </a:solidFill>
              <a:latin typeface="黑体" pitchFamily="2" charset="-122"/>
              <a:ea typeface="黑体" pitchFamily="2" charset="-122"/>
            </a:endParaRPr>
          </a:p>
        </p:txBody>
      </p:sp>
      <p:sp>
        <p:nvSpPr>
          <p:cNvPr id="66562"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800" smtClean="0"/>
              <a:t>密切接触者定义</a:t>
            </a:r>
            <a:endParaRPr lang="en-US" altLang="zh-CN" sz="2800" smtClean="0"/>
          </a:p>
          <a:p>
            <a:pPr lvl="1" eaLnBrk="1" hangingPunct="1">
              <a:lnSpc>
                <a:spcPct val="150000"/>
              </a:lnSpc>
              <a:buFont typeface="Wingdings"/>
              <a:buChar char="n"/>
            </a:pPr>
            <a:r>
              <a:rPr lang="zh-CN" altLang="zh-CN" sz="2400" smtClean="0"/>
              <a:t>诊疗、护理中东呼吸综合征确诊、临床诊断或疑似病例时未采取有效防护措施的医护人员、家属或其他与病例有类似近距离接触的人员</a:t>
            </a:r>
            <a:endParaRPr lang="en-US" altLang="zh-CN" sz="2400" smtClean="0"/>
          </a:p>
          <a:p>
            <a:pPr lvl="1" eaLnBrk="1" hangingPunct="1">
              <a:lnSpc>
                <a:spcPct val="150000"/>
              </a:lnSpc>
              <a:buFont typeface="Wingdings"/>
              <a:buChar char="n"/>
            </a:pPr>
            <a:r>
              <a:rPr lang="zh-CN" altLang="zh-CN" sz="2400" smtClean="0"/>
              <a:t>在确诊、临床诊断或疑似病例出现症状期间，共同居住、学习、工作或其他有密切接触的人员</a:t>
            </a:r>
            <a:endParaRPr lang="en-US" altLang="zh-CN" sz="2400" smtClean="0"/>
          </a:p>
          <a:p>
            <a:pPr lvl="1" eaLnBrk="1" hangingPunct="1">
              <a:lnSpc>
                <a:spcPct val="150000"/>
              </a:lnSpc>
              <a:buFont typeface="Wingdings"/>
              <a:buChar char="n"/>
            </a:pPr>
            <a:r>
              <a:rPr lang="zh-CN" altLang="zh-CN" sz="2400" smtClean="0"/>
              <a:t>现场调查人员调查后经评估认为符合条件的人员</a:t>
            </a:r>
            <a:endParaRPr lang="zh-CN" alt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4</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solidFill>
                  <a:srgbClr val="000000"/>
                </a:solidFill>
                <a:latin typeface="黑体" pitchFamily="2" charset="-122"/>
                <a:ea typeface="黑体" pitchFamily="2" charset="-122"/>
              </a:rPr>
              <a:t>密切接触者的追踪和管理</a:t>
            </a:r>
            <a:endParaRPr lang="zh-CN" altLang="en-US" sz="2400" b="1" smtClean="0">
              <a:solidFill>
                <a:srgbClr val="000000"/>
              </a:solidFill>
              <a:latin typeface="黑体" pitchFamily="2" charset="-122"/>
              <a:ea typeface="黑体" pitchFamily="2" charset="-122"/>
            </a:endParaRPr>
          </a:p>
        </p:txBody>
      </p:sp>
      <p:sp>
        <p:nvSpPr>
          <p:cNvPr id="67586"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000" smtClean="0"/>
              <a:t>密切接触者追踪和管理</a:t>
            </a:r>
            <a:endParaRPr lang="en-US" altLang="zh-CN" sz="2000" smtClean="0"/>
          </a:p>
          <a:p>
            <a:pPr lvl="1" eaLnBrk="1" hangingPunct="1">
              <a:lnSpc>
                <a:spcPct val="150000"/>
              </a:lnSpc>
              <a:buFont typeface="Wingdings"/>
              <a:buChar char="n"/>
            </a:pPr>
            <a:r>
              <a:rPr lang="zh-CN" altLang="en-US" sz="2000" smtClean="0">
                <a:solidFill>
                  <a:srgbClr val="FF0000"/>
                </a:solidFill>
              </a:rPr>
              <a:t>对确诊病例、临床诊断病例的密切接触者实施医学观察。</a:t>
            </a:r>
            <a:endParaRPr lang="en-US" altLang="zh-CN" sz="2000" smtClean="0">
              <a:solidFill>
                <a:srgbClr val="FF0000"/>
              </a:solidFill>
            </a:endParaRPr>
          </a:p>
          <a:p>
            <a:pPr lvl="1" eaLnBrk="1" hangingPunct="1">
              <a:lnSpc>
                <a:spcPct val="150000"/>
              </a:lnSpc>
              <a:buFont typeface="Wingdings"/>
              <a:buChar char="n"/>
            </a:pPr>
            <a:r>
              <a:rPr lang="zh-CN" altLang="en-US" sz="2000" smtClean="0"/>
              <a:t>对</a:t>
            </a:r>
            <a:r>
              <a:rPr lang="zh-CN" altLang="en-US" sz="2000" smtClean="0">
                <a:solidFill>
                  <a:srgbClr val="FF0066"/>
                </a:solidFill>
              </a:rPr>
              <a:t>疑似病例的密切接触者</a:t>
            </a:r>
            <a:r>
              <a:rPr lang="zh-CN" altLang="en-US" sz="2000" smtClean="0"/>
              <a:t>，要及时进行登记并开展健康随访，告知本人一旦出现发热、咳嗽、腹泻等症状，要立即通知当地开展健康随访的卫生计生部门。</a:t>
            </a:r>
          </a:p>
          <a:p>
            <a:pPr lvl="1" eaLnBrk="1" hangingPunct="1">
              <a:lnSpc>
                <a:spcPct val="150000"/>
              </a:lnSpc>
              <a:buFont typeface="Wingdings"/>
              <a:buChar char="n"/>
            </a:pPr>
            <a:r>
              <a:rPr lang="zh-CN" altLang="en-US" sz="2000" smtClean="0"/>
              <a:t>医学观察期为与病例</a:t>
            </a:r>
            <a:r>
              <a:rPr lang="zh-CN" altLang="en-US" sz="2000" smtClean="0">
                <a:solidFill>
                  <a:srgbClr val="FF0066"/>
                </a:solidFill>
              </a:rPr>
              <a:t>末次接触后</a:t>
            </a:r>
            <a:r>
              <a:rPr lang="en-US" altLang="zh-CN" sz="2000" smtClean="0">
                <a:solidFill>
                  <a:srgbClr val="FF0066"/>
                </a:solidFill>
              </a:rPr>
              <a:t>14</a:t>
            </a:r>
            <a:r>
              <a:rPr lang="zh-CN" altLang="en-US" sz="2000" smtClean="0">
                <a:solidFill>
                  <a:srgbClr val="FF0066"/>
                </a:solidFill>
              </a:rPr>
              <a:t>天</a:t>
            </a:r>
          </a:p>
          <a:p>
            <a:pPr lvl="1" eaLnBrk="1" hangingPunct="1">
              <a:lnSpc>
                <a:spcPct val="150000"/>
              </a:lnSpc>
              <a:buFont typeface="Wingdings"/>
              <a:buChar char="n"/>
            </a:pPr>
            <a:r>
              <a:rPr lang="zh-CN" altLang="en-US" sz="2000" smtClean="0"/>
              <a:t>由县区级卫生计生行政部门组织、协调密切接触者的追踪和管理</a:t>
            </a:r>
          </a:p>
          <a:p>
            <a:pPr lvl="2" eaLnBrk="1" hangingPunct="1">
              <a:lnSpc>
                <a:spcPct val="150000"/>
              </a:lnSpc>
              <a:buFont typeface="Wingdings"/>
              <a:buChar char="l"/>
            </a:pPr>
            <a:r>
              <a:rPr lang="zh-CN" altLang="en-US" sz="2000" smtClean="0">
                <a:solidFill>
                  <a:srgbClr val="FF0000"/>
                </a:solidFill>
              </a:rPr>
              <a:t>对密切接触者实行隔离医学观察</a:t>
            </a:r>
          </a:p>
          <a:p>
            <a:pPr lvl="2" eaLnBrk="1" hangingPunct="1">
              <a:lnSpc>
                <a:spcPct val="150000"/>
              </a:lnSpc>
              <a:buFont typeface="Wingdings"/>
              <a:buChar char="l"/>
            </a:pPr>
            <a:r>
              <a:rPr lang="zh-CN" altLang="en-US" sz="2000" smtClean="0"/>
              <a:t>每日至少进行</a:t>
            </a:r>
            <a:r>
              <a:rPr lang="en-US" altLang="zh-CN" sz="2000" smtClean="0"/>
              <a:t>2</a:t>
            </a:r>
            <a:r>
              <a:rPr lang="zh-CN" altLang="en-US" sz="2000" smtClean="0"/>
              <a:t>次体温测定</a:t>
            </a:r>
          </a:p>
          <a:p>
            <a:pPr lvl="2" eaLnBrk="1" hangingPunct="1">
              <a:lnSpc>
                <a:spcPct val="150000"/>
              </a:lnSpc>
              <a:buFont typeface="Wingdings"/>
              <a:buChar char="l"/>
            </a:pPr>
            <a:r>
              <a:rPr lang="zh-CN" altLang="en-US" sz="2000" smtClean="0"/>
              <a:t>询问是否出现急性呼吸道症状或其他相关症状及病情进展</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title"/>
          </p:nvPr>
        </p:nvSpPr>
        <p:spPr bwMode="auto">
          <a:xfrm>
            <a:off x="466725" y="141288"/>
            <a:ext cx="9721850" cy="631825"/>
          </a:xfrm>
          <a:noFill/>
          <a:ln>
            <a:miter lim="800000"/>
            <a:headEnd/>
            <a:tailEnd/>
          </a:ln>
        </p:spPr>
        <p:txBody>
          <a:bodyPr vert="horz" wrap="square" lIns="112133" tIns="56066" rIns="112133" bIns="56066" numCol="1" anchor="t" anchorCtr="0" compatLnSpc="1">
            <a:prstTxWarp prst="textNoShape">
              <a:avLst/>
            </a:prstTxWarp>
          </a:bodyPr>
          <a:lstStyle/>
          <a:p>
            <a:pPr eaLnBrk="1" hangingPunct="1"/>
            <a:r>
              <a:rPr lang="zh-CN" altLang="en-US" sz="3200" b="1" smtClean="0">
                <a:latin typeface="黑体" pitchFamily="2" charset="-122"/>
                <a:ea typeface="黑体" pitchFamily="2" charset="-122"/>
              </a:rPr>
              <a:t>人类冠状病毒感染</a:t>
            </a:r>
          </a:p>
        </p:txBody>
      </p:sp>
      <p:sp>
        <p:nvSpPr>
          <p:cNvPr id="21506" name="内容占位符 2"/>
          <p:cNvSpPr>
            <a:spLocks noGrp="1"/>
          </p:cNvSpPr>
          <p:nvPr>
            <p:ph idx="1"/>
          </p:nvPr>
        </p:nvSpPr>
        <p:spPr bwMode="auto">
          <a:xfrm>
            <a:off x="328613" y="1000125"/>
            <a:ext cx="6805612" cy="4791075"/>
          </a:xfrm>
          <a:noFill/>
          <a:ln>
            <a:miter lim="800000"/>
            <a:headEnd/>
            <a:tailEnd/>
          </a:ln>
        </p:spPr>
        <p:txBody>
          <a:bodyPr vert="horz" wrap="square" lIns="112133" tIns="56066" rIns="112133" bIns="56066" numCol="1" anchor="t" anchorCtr="0" compatLnSpc="1">
            <a:prstTxWarp prst="textNoShape">
              <a:avLst/>
            </a:prstTxWarp>
          </a:bodyPr>
          <a:lstStyle/>
          <a:p>
            <a:pPr eaLnBrk="1" hangingPunct="1">
              <a:lnSpc>
                <a:spcPct val="130000"/>
              </a:lnSpc>
              <a:buFont typeface="Wingdings"/>
              <a:buChar char="Ø"/>
            </a:pPr>
            <a:r>
              <a:rPr lang="zh-CN" altLang="zh-CN" sz="2400" smtClean="0">
                <a:latin typeface="华文细黑"/>
                <a:ea typeface="华文细黑"/>
                <a:cs typeface="华文细黑"/>
              </a:rPr>
              <a:t>人类冠状病毒感染一般表现为上呼吸感染和</a:t>
            </a:r>
            <a:r>
              <a:rPr lang="en-US" altLang="zh-CN" sz="2400" smtClean="0">
                <a:latin typeface="华文细黑"/>
                <a:ea typeface="华文细黑"/>
                <a:cs typeface="华文细黑"/>
              </a:rPr>
              <a:t>/</a:t>
            </a:r>
            <a:r>
              <a:rPr lang="zh-CN" altLang="zh-CN" sz="2400" smtClean="0">
                <a:latin typeface="华文细黑"/>
                <a:ea typeface="华文细黑"/>
                <a:cs typeface="华文细黑"/>
              </a:rPr>
              <a:t>或消化道症状</a:t>
            </a:r>
            <a:r>
              <a:rPr lang="zh-CN" altLang="en-US" sz="2400" smtClean="0">
                <a:latin typeface="华文细黑"/>
                <a:ea typeface="华文细黑"/>
                <a:cs typeface="华文细黑"/>
              </a:rPr>
              <a:t>。</a:t>
            </a:r>
            <a:endParaRPr lang="en-US" altLang="zh-CN" sz="2400" smtClean="0">
              <a:latin typeface="华文细黑"/>
              <a:ea typeface="华文细黑"/>
              <a:cs typeface="华文细黑"/>
            </a:endParaRPr>
          </a:p>
          <a:p>
            <a:pPr lvl="1" eaLnBrk="1" hangingPunct="1">
              <a:lnSpc>
                <a:spcPct val="130000"/>
              </a:lnSpc>
              <a:buFont typeface="Wingdings"/>
              <a:buChar char="n"/>
            </a:pPr>
            <a:r>
              <a:rPr lang="zh-CN" altLang="zh-CN" sz="2000" smtClean="0">
                <a:latin typeface="华文细黑"/>
                <a:ea typeface="华文细黑"/>
                <a:cs typeface="华文细黑"/>
              </a:rPr>
              <a:t>严重病例多见于婴幼儿、老人和免疫功能低下人群</a:t>
            </a:r>
            <a:endParaRPr lang="en-US" altLang="zh-CN" sz="2000" smtClean="0">
              <a:latin typeface="华文细黑"/>
              <a:ea typeface="华文细黑"/>
              <a:cs typeface="华文细黑"/>
            </a:endParaRPr>
          </a:p>
          <a:p>
            <a:pPr eaLnBrk="1" hangingPunct="1">
              <a:lnSpc>
                <a:spcPct val="130000"/>
              </a:lnSpc>
              <a:buFont typeface="Wingdings"/>
              <a:buChar char="Ø"/>
            </a:pPr>
            <a:r>
              <a:rPr lang="zh-CN" altLang="en-US" sz="2400" smtClean="0">
                <a:latin typeface="华文细黑"/>
                <a:ea typeface="华文细黑"/>
                <a:cs typeface="华文细黑"/>
              </a:rPr>
              <a:t>常见有</a:t>
            </a:r>
            <a:r>
              <a:rPr lang="en-US" altLang="zh-CN" sz="2400" smtClean="0">
                <a:latin typeface="华文细黑"/>
                <a:ea typeface="华文细黑"/>
                <a:cs typeface="华文细黑"/>
              </a:rPr>
              <a:t>5</a:t>
            </a:r>
            <a:r>
              <a:rPr lang="zh-CN" altLang="en-US" sz="2400" smtClean="0">
                <a:latin typeface="华文细黑"/>
                <a:ea typeface="华文细黑"/>
                <a:cs typeface="华文细黑"/>
              </a:rPr>
              <a:t>种人类</a:t>
            </a:r>
            <a:r>
              <a:rPr lang="zh-CN" altLang="zh-CN" sz="2400" smtClean="0">
                <a:latin typeface="华文细黑"/>
                <a:ea typeface="华文细黑"/>
                <a:cs typeface="华文细黑"/>
              </a:rPr>
              <a:t>冠状病毒</a:t>
            </a:r>
            <a:endParaRPr lang="en-US" altLang="zh-CN" sz="2400" smtClean="0">
              <a:latin typeface="华文细黑"/>
              <a:ea typeface="华文细黑"/>
              <a:cs typeface="华文细黑"/>
            </a:endParaRPr>
          </a:p>
          <a:p>
            <a:pPr lvl="1" eaLnBrk="1" hangingPunct="1">
              <a:lnSpc>
                <a:spcPct val="130000"/>
              </a:lnSpc>
              <a:buFont typeface="Wingdings"/>
              <a:buChar char="n"/>
            </a:pPr>
            <a:r>
              <a:rPr lang="en-US" altLang="zh-CN" sz="2000" smtClean="0">
                <a:latin typeface="华文细黑"/>
                <a:ea typeface="华文细黑"/>
                <a:cs typeface="华文细黑"/>
              </a:rPr>
              <a:t>HCoV 229E, HCoV OC43:  </a:t>
            </a:r>
            <a:r>
              <a:rPr lang="zh-CN" altLang="en-US" sz="2000" smtClean="0">
                <a:latin typeface="华文细黑"/>
                <a:ea typeface="华文细黑"/>
                <a:cs typeface="华文细黑"/>
              </a:rPr>
              <a:t>感冒</a:t>
            </a:r>
            <a:endParaRPr lang="en-US" altLang="zh-CN" sz="2000" smtClean="0">
              <a:latin typeface="华文细黑"/>
              <a:ea typeface="华文细黑"/>
              <a:cs typeface="华文细黑"/>
            </a:endParaRPr>
          </a:p>
          <a:p>
            <a:pPr lvl="1" eaLnBrk="1" hangingPunct="1">
              <a:lnSpc>
                <a:spcPct val="130000"/>
              </a:lnSpc>
              <a:buFont typeface="Wingdings"/>
              <a:buChar char="n"/>
            </a:pPr>
            <a:r>
              <a:rPr lang="en-US" altLang="zh-CN" sz="2000" smtClean="0">
                <a:latin typeface="华文细黑"/>
                <a:ea typeface="华文细黑"/>
                <a:cs typeface="华文细黑"/>
              </a:rPr>
              <a:t>HCoV NL63: </a:t>
            </a:r>
            <a:r>
              <a:rPr lang="zh-CN" altLang="en-US" sz="2000" smtClean="0">
                <a:latin typeface="华文细黑"/>
                <a:ea typeface="华文细黑"/>
                <a:cs typeface="华文细黑"/>
              </a:rPr>
              <a:t>上呼吸道感染</a:t>
            </a:r>
            <a:endParaRPr lang="en-US" altLang="zh-CN" sz="2000" smtClean="0">
              <a:latin typeface="华文细黑"/>
              <a:ea typeface="华文细黑"/>
              <a:cs typeface="华文细黑"/>
            </a:endParaRPr>
          </a:p>
          <a:p>
            <a:pPr lvl="1" eaLnBrk="1" hangingPunct="1">
              <a:lnSpc>
                <a:spcPct val="130000"/>
              </a:lnSpc>
              <a:buFont typeface="Wingdings"/>
              <a:buChar char="n"/>
            </a:pPr>
            <a:r>
              <a:rPr lang="en-US" altLang="zh-CN" sz="2000" smtClean="0">
                <a:latin typeface="华文细黑"/>
                <a:ea typeface="华文细黑"/>
                <a:cs typeface="华文细黑"/>
              </a:rPr>
              <a:t>HCoV HKU1, SARS-CoV:  </a:t>
            </a:r>
            <a:r>
              <a:rPr lang="zh-CN" altLang="en-US" sz="2000" smtClean="0">
                <a:latin typeface="华文细黑"/>
                <a:ea typeface="华文细黑"/>
                <a:cs typeface="华文细黑"/>
              </a:rPr>
              <a:t>肺炎</a:t>
            </a:r>
            <a:endParaRPr lang="en-US" altLang="zh-CN" sz="2000" smtClean="0">
              <a:latin typeface="华文细黑"/>
              <a:ea typeface="华文细黑"/>
              <a:cs typeface="华文细黑"/>
            </a:endParaRPr>
          </a:p>
          <a:p>
            <a:pPr eaLnBrk="1" hangingPunct="1">
              <a:lnSpc>
                <a:spcPct val="130000"/>
              </a:lnSpc>
              <a:spcBef>
                <a:spcPts val="700"/>
              </a:spcBef>
              <a:buFont typeface="Wingdings"/>
              <a:buChar char="Ø"/>
            </a:pPr>
            <a:r>
              <a:rPr lang="zh-CN" altLang="zh-CN" sz="2400" smtClean="0">
                <a:latin typeface="华文细黑"/>
                <a:ea typeface="华文细黑"/>
                <a:cs typeface="华文细黑"/>
              </a:rPr>
              <a:t>冠状病毒分布于全球。在温带气候地区，冠状病毒的呼吸道感染主要发生在冬季。秋季和春季会略有升高</a:t>
            </a:r>
            <a:r>
              <a:rPr lang="zh-CN" altLang="en-US" sz="2400" smtClean="0">
                <a:latin typeface="华文细黑"/>
                <a:ea typeface="华文细黑"/>
                <a:cs typeface="华文细黑"/>
              </a:rPr>
              <a:t>。</a:t>
            </a:r>
            <a:endParaRPr lang="zh-CN" altLang="zh-CN" sz="2400" smtClean="0">
              <a:latin typeface="华文细黑"/>
              <a:ea typeface="华文细黑"/>
              <a:cs typeface="华文细黑"/>
            </a:endParaRPr>
          </a:p>
        </p:txBody>
      </p:sp>
      <p:pic>
        <p:nvPicPr>
          <p:cNvPr id="21507" name="Picture 2"/>
          <p:cNvPicPr>
            <a:picLocks noChangeAspect="1" noChangeArrowheads="1"/>
          </p:cNvPicPr>
          <p:nvPr/>
        </p:nvPicPr>
        <p:blipFill>
          <a:blip r:embed="rId3"/>
          <a:srcRect/>
          <a:stretch>
            <a:fillRect/>
          </a:stretch>
        </p:blipFill>
        <p:spPr bwMode="auto">
          <a:xfrm>
            <a:off x="6931025" y="985838"/>
            <a:ext cx="3870325" cy="530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4</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zh-CN" sz="2400" b="1" smtClean="0">
                <a:solidFill>
                  <a:srgbClr val="000000"/>
                </a:solidFill>
                <a:latin typeface="黑体" pitchFamily="2" charset="-122"/>
                <a:ea typeface="黑体" pitchFamily="2" charset="-122"/>
              </a:rPr>
              <a:t>密切接触者的追踪和管理</a:t>
            </a:r>
            <a:endParaRPr lang="zh-CN" altLang="en-US" sz="2400" b="1" smtClean="0">
              <a:solidFill>
                <a:srgbClr val="000000"/>
              </a:solidFill>
              <a:latin typeface="黑体" pitchFamily="2" charset="-122"/>
              <a:ea typeface="黑体" pitchFamily="2" charset="-122"/>
            </a:endParaRPr>
          </a:p>
        </p:txBody>
      </p:sp>
      <p:sp>
        <p:nvSpPr>
          <p:cNvPr id="68610"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1800" smtClean="0"/>
              <a:t>密切接触者追踪和管理</a:t>
            </a:r>
            <a:endParaRPr lang="en-US" altLang="zh-CN" sz="1800" smtClean="0"/>
          </a:p>
          <a:p>
            <a:pPr lvl="1" eaLnBrk="1" hangingPunct="1">
              <a:lnSpc>
                <a:spcPct val="150000"/>
              </a:lnSpc>
              <a:buFont typeface="Wingdings"/>
              <a:buChar char="n"/>
            </a:pPr>
            <a:r>
              <a:rPr lang="zh-CN" altLang="zh-CN" sz="1800" smtClean="0"/>
              <a:t>医学</a:t>
            </a:r>
            <a:r>
              <a:rPr lang="zh-CN" altLang="en-US" sz="1800" smtClean="0"/>
              <a:t>观察期</a:t>
            </a:r>
            <a:r>
              <a:rPr lang="zh-CN" altLang="zh-CN" sz="1800" smtClean="0"/>
              <a:t>内，一旦出现发热、咳嗽、腹泻等临床症状时，应立即将其转送至当地的定点医疗机构进行诊断、报告、隔离及治疗</a:t>
            </a:r>
            <a:r>
              <a:rPr lang="zh-CN" altLang="en-US" sz="1800" smtClean="0"/>
              <a:t>，</a:t>
            </a:r>
            <a:r>
              <a:rPr lang="zh-CN" altLang="en-US" sz="1800" i="1" smtClean="0">
                <a:solidFill>
                  <a:srgbClr val="FF0000"/>
                </a:solidFill>
              </a:rPr>
              <a:t>如排除</a:t>
            </a:r>
            <a:r>
              <a:rPr lang="zh-CN" altLang="zh-CN" sz="1800" i="1" smtClean="0">
                <a:solidFill>
                  <a:srgbClr val="FF0000"/>
                </a:solidFill>
              </a:rPr>
              <a:t>中东呼吸综合征诊断，则按原来的医学观察期开展医学观察。</a:t>
            </a:r>
            <a:endParaRPr lang="en-US" altLang="zh-CN" sz="1800" i="1" smtClean="0">
              <a:solidFill>
                <a:srgbClr val="FF0000"/>
              </a:solidFill>
            </a:endParaRPr>
          </a:p>
          <a:p>
            <a:pPr lvl="1" eaLnBrk="1" hangingPunct="1">
              <a:lnSpc>
                <a:spcPct val="150000"/>
              </a:lnSpc>
              <a:buFont typeface="Wingdings"/>
              <a:buChar char="n"/>
            </a:pPr>
            <a:r>
              <a:rPr lang="zh-CN" altLang="zh-CN" sz="1800" smtClean="0">
                <a:solidFill>
                  <a:srgbClr val="FF0000"/>
                </a:solidFill>
              </a:rPr>
              <a:t>医学观察期满，如果未出现临床症状，可解除医学观察</a:t>
            </a:r>
            <a:endParaRPr lang="en-US" altLang="zh-CN" sz="1800" smtClean="0">
              <a:solidFill>
                <a:srgbClr val="FF0000"/>
              </a:solidFill>
            </a:endParaRPr>
          </a:p>
          <a:p>
            <a:pPr lvl="1" eaLnBrk="1" hangingPunct="1">
              <a:lnSpc>
                <a:spcPct val="150000"/>
              </a:lnSpc>
              <a:buFont typeface="Wingdings"/>
              <a:buChar char="n"/>
            </a:pPr>
            <a:r>
              <a:rPr lang="zh-CN" altLang="en-US" sz="1800" smtClean="0">
                <a:solidFill>
                  <a:srgbClr val="FF0000"/>
                </a:solidFill>
              </a:rPr>
              <a:t>密切接触者医学观察期间，</a:t>
            </a:r>
            <a:r>
              <a:rPr lang="zh-CN" altLang="zh-CN" sz="1800" smtClean="0">
                <a:solidFill>
                  <a:srgbClr val="FF0000"/>
                </a:solidFill>
              </a:rPr>
              <a:t>如果</a:t>
            </a:r>
            <a:r>
              <a:rPr lang="zh-CN" altLang="en-US" sz="1800" smtClean="0">
                <a:solidFill>
                  <a:srgbClr val="FF0000"/>
                </a:solidFill>
              </a:rPr>
              <a:t>其接触的</a:t>
            </a:r>
            <a:r>
              <a:rPr lang="zh-CN" altLang="zh-CN" sz="1800" smtClean="0">
                <a:solidFill>
                  <a:srgbClr val="FF0000"/>
                </a:solidFill>
              </a:rPr>
              <a:t>疑似病例排除中东呼吸综合征诊断，该病例的所有密切接触者解除医学观察</a:t>
            </a:r>
            <a:endParaRPr lang="en-US" altLang="zh-CN" sz="1800" smtClean="0">
              <a:solidFill>
                <a:srgbClr val="FF0000"/>
              </a:solidFill>
            </a:endParaRPr>
          </a:p>
          <a:p>
            <a:pPr lvl="1" eaLnBrk="1" hangingPunct="1">
              <a:lnSpc>
                <a:spcPct val="150000"/>
              </a:lnSpc>
              <a:buFont typeface="Wingdings"/>
              <a:buChar char="n"/>
            </a:pPr>
            <a:r>
              <a:rPr lang="zh-CN" altLang="zh-CN" sz="1800" smtClean="0"/>
              <a:t>县区级疾控机构应当采集密切接触者的呼吸道标本和双份血清标本</a:t>
            </a:r>
            <a:endParaRPr lang="en-US" altLang="zh-CN" sz="1800" smtClean="0"/>
          </a:p>
          <a:p>
            <a:pPr lvl="2" eaLnBrk="1" hangingPunct="1">
              <a:lnSpc>
                <a:spcPct val="150000"/>
              </a:lnSpc>
              <a:buFont typeface="Wingdings"/>
              <a:buChar char="l"/>
            </a:pPr>
            <a:r>
              <a:rPr lang="zh-CN" altLang="en-US" sz="1800" smtClean="0"/>
              <a:t>第</a:t>
            </a:r>
            <a:r>
              <a:rPr lang="zh-CN" altLang="zh-CN" sz="1800" smtClean="0"/>
              <a:t>一份血清标本</a:t>
            </a:r>
            <a:r>
              <a:rPr lang="zh-CN" altLang="en-US" sz="1800" smtClean="0"/>
              <a:t>：</a:t>
            </a:r>
            <a:r>
              <a:rPr lang="zh-CN" altLang="zh-CN" sz="1800" smtClean="0"/>
              <a:t>尽可能在末次暴露后</a:t>
            </a:r>
            <a:r>
              <a:rPr lang="en-US" altLang="zh-CN" sz="1800" smtClean="0"/>
              <a:t>7</a:t>
            </a:r>
            <a:r>
              <a:rPr lang="zh-CN" altLang="zh-CN" sz="1800" smtClean="0"/>
              <a:t>天内采集</a:t>
            </a:r>
            <a:endParaRPr lang="en-US" altLang="zh-CN" sz="1800" smtClean="0"/>
          </a:p>
          <a:p>
            <a:pPr lvl="2" eaLnBrk="1" hangingPunct="1">
              <a:lnSpc>
                <a:spcPct val="150000"/>
              </a:lnSpc>
              <a:buFont typeface="Wingdings"/>
              <a:buChar char="l"/>
            </a:pPr>
            <a:r>
              <a:rPr lang="zh-CN" altLang="en-US" sz="1800" smtClean="0"/>
              <a:t>第二份血清标本：</a:t>
            </a:r>
            <a:r>
              <a:rPr lang="zh-CN" altLang="zh-CN" sz="1800" smtClean="0"/>
              <a:t>间隔</a:t>
            </a:r>
            <a:r>
              <a:rPr lang="en-US" altLang="zh-CN" sz="1800" smtClean="0"/>
              <a:t>3</a:t>
            </a:r>
            <a:r>
              <a:rPr lang="zh-CN" altLang="zh-CN" sz="1800" smtClean="0"/>
              <a:t>～</a:t>
            </a:r>
            <a:r>
              <a:rPr lang="en-US" altLang="zh-CN" sz="1800" smtClean="0"/>
              <a:t>4</a:t>
            </a:r>
            <a:r>
              <a:rPr lang="zh-CN" altLang="zh-CN" sz="1800" smtClean="0"/>
              <a:t>周后采集</a:t>
            </a:r>
            <a:endParaRPr lang="en-US" altLang="zh-CN" sz="18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密切接触者追踪注意事项</a:t>
            </a:r>
          </a:p>
        </p:txBody>
      </p:sp>
      <p:sp>
        <p:nvSpPr>
          <p:cNvPr id="69634"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000" smtClean="0">
                <a:latin typeface="宋体" charset="-122"/>
              </a:rPr>
              <a:t>详细询问病例发病后的具体活动时间、场所、接触人群、接触方式，</a:t>
            </a:r>
            <a:endParaRPr lang="en-US" altLang="zh-CN" sz="2000" smtClean="0">
              <a:latin typeface="宋体" charset="-122"/>
            </a:endParaRPr>
          </a:p>
          <a:p>
            <a:pPr eaLnBrk="1" hangingPunct="1">
              <a:lnSpc>
                <a:spcPct val="150000"/>
              </a:lnSpc>
              <a:buFont typeface="Wingdings"/>
              <a:buChar char="Ø"/>
            </a:pPr>
            <a:r>
              <a:rPr lang="zh-CN" altLang="en-US" sz="2000" smtClean="0">
                <a:latin typeface="宋体" charset="-122"/>
              </a:rPr>
              <a:t>对密切接触者进行询问，印证、比较了解的信息，发现、证实其他密切接触者信息</a:t>
            </a:r>
            <a:endParaRPr lang="en-US" altLang="zh-CN" sz="2000" smtClean="0">
              <a:latin typeface="宋体" charset="-122"/>
            </a:endParaRPr>
          </a:p>
          <a:p>
            <a:pPr eaLnBrk="1" hangingPunct="1">
              <a:lnSpc>
                <a:spcPct val="150000"/>
              </a:lnSpc>
              <a:buFont typeface="Wingdings"/>
              <a:buChar char="Ø"/>
            </a:pPr>
            <a:r>
              <a:rPr lang="zh-CN" altLang="en-US" sz="2000" smtClean="0">
                <a:latin typeface="宋体" charset="-122"/>
              </a:rPr>
              <a:t>查阅票据、住宿登记、会议记录、通关记录、航班及车次路线等可能佐证依据</a:t>
            </a:r>
            <a:endParaRPr lang="en-US" altLang="zh-CN" sz="2000" smtClean="0">
              <a:latin typeface="宋体" charset="-122"/>
            </a:endParaRPr>
          </a:p>
          <a:p>
            <a:pPr eaLnBrk="1" hangingPunct="1">
              <a:lnSpc>
                <a:spcPct val="150000"/>
              </a:lnSpc>
              <a:buFont typeface="Wingdings"/>
              <a:buChar char="Ø"/>
            </a:pPr>
            <a:r>
              <a:rPr lang="zh-CN" altLang="en-US" sz="2000" smtClean="0">
                <a:latin typeface="宋体" charset="-122"/>
              </a:rPr>
              <a:t>必要时发布公告，并及时排查</a:t>
            </a:r>
            <a:endParaRPr lang="en-US" altLang="zh-CN" sz="2000" smtClean="0">
              <a:latin typeface="宋体" charset="-122"/>
            </a:endParaRPr>
          </a:p>
          <a:p>
            <a:pPr eaLnBrk="1" hangingPunct="1">
              <a:lnSpc>
                <a:spcPct val="150000"/>
              </a:lnSpc>
              <a:buFont typeface="Wingdings"/>
              <a:buChar char="Ø"/>
            </a:pPr>
            <a:r>
              <a:rPr lang="zh-CN" altLang="en-US" sz="1800" smtClean="0"/>
              <a:t>医学观察场所选择集中、居家等，做好解释工作</a:t>
            </a:r>
            <a:endParaRPr lang="en-US" altLang="zh-CN" sz="1800" smtClean="0"/>
          </a:p>
          <a:p>
            <a:pPr eaLnBrk="1" hangingPunct="1">
              <a:lnSpc>
                <a:spcPct val="150000"/>
              </a:lnSpc>
              <a:buFont typeface="Wingdings"/>
              <a:buChar char="Ø"/>
            </a:pPr>
            <a:r>
              <a:rPr lang="zh-CN" altLang="en-US" sz="1800" smtClean="0"/>
              <a:t>基层疾控机构、社区卫生服务中心负责，责任到人：每天</a:t>
            </a:r>
            <a:r>
              <a:rPr lang="en-US" altLang="zh-CN" sz="1800" smtClean="0"/>
              <a:t>2</a:t>
            </a:r>
            <a:r>
              <a:rPr lang="zh-CN" altLang="en-US" sz="1800" smtClean="0"/>
              <a:t>次测量体温；询问是否有发热等症状；做好登记记录</a:t>
            </a:r>
            <a:endParaRPr lang="en-US" altLang="zh-CN" sz="1800" smtClean="0"/>
          </a:p>
          <a:p>
            <a:pPr eaLnBrk="1" hangingPunct="1">
              <a:lnSpc>
                <a:spcPct val="150000"/>
              </a:lnSpc>
              <a:buFont typeface="Wingdings"/>
              <a:buChar char="Ø"/>
            </a:pPr>
            <a:r>
              <a:rPr lang="zh-CN" altLang="en-US" sz="1800" smtClean="0"/>
              <a:t>按计划采集标本</a:t>
            </a:r>
            <a:endParaRPr lang="en-US" altLang="zh-CN" sz="1800" smtClean="0"/>
          </a:p>
          <a:p>
            <a:pPr eaLnBrk="1" hangingPunct="1">
              <a:lnSpc>
                <a:spcPct val="150000"/>
              </a:lnSpc>
              <a:buFont typeface="Wingdings"/>
              <a:buChar char="Ø"/>
            </a:pPr>
            <a:r>
              <a:rPr lang="zh-CN" altLang="en-US" sz="1800" smtClean="0"/>
              <a:t>医学观察期限满</a:t>
            </a:r>
            <a:r>
              <a:rPr lang="en-US" altLang="zh-CN" sz="1800" smtClean="0"/>
              <a:t>14</a:t>
            </a:r>
            <a:r>
              <a:rPr lang="zh-CN" altLang="en-US" sz="1800" smtClean="0"/>
              <a:t>天后，给以书面通知，告知解除医学观察，并嘱咐注意事项</a:t>
            </a:r>
            <a:endParaRPr lang="zh-CN" altLang="en-US" sz="200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p>
        </p:txBody>
      </p:sp>
      <p:pic>
        <p:nvPicPr>
          <p:cNvPr id="70658" name="图片 7"/>
          <p:cNvPicPr>
            <a:picLocks noGrp="1" noChangeAspect="1"/>
          </p:cNvPicPr>
          <p:nvPr>
            <p:ph type="body" idx="1"/>
          </p:nvPr>
        </p:nvPicPr>
        <p:blipFill>
          <a:blip r:embed="rId2"/>
          <a:srcRect l="3384" t="16554" r="2013" b="18179"/>
          <a:stretch>
            <a:fillRect/>
          </a:stretch>
        </p:blipFill>
        <p:spPr bwMode="auto">
          <a:xfrm>
            <a:off x="1655763" y="1268413"/>
            <a:ext cx="6419850" cy="4525962"/>
          </a:xfrm>
          <a:noFill/>
          <a:ln>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3200" b="1" smtClean="0">
                <a:latin typeface="黑体" pitchFamily="2" charset="-122"/>
                <a:ea typeface="黑体" pitchFamily="2" charset="-122"/>
              </a:rPr>
              <a:t>防控措施（</a:t>
            </a:r>
            <a:r>
              <a:rPr lang="en-US" altLang="zh-CN" sz="3200" b="1" smtClean="0">
                <a:latin typeface="黑体" pitchFamily="2" charset="-122"/>
                <a:ea typeface="黑体" pitchFamily="2" charset="-122"/>
              </a:rPr>
              <a:t>5</a:t>
            </a:r>
            <a:r>
              <a:rPr lang="zh-CN" altLang="en-US" sz="3200" b="1" smtClean="0">
                <a:latin typeface="黑体" pitchFamily="2" charset="-122"/>
                <a:ea typeface="黑体" pitchFamily="2" charset="-122"/>
              </a:rPr>
              <a:t>）</a:t>
            </a:r>
            <a:r>
              <a:rPr lang="zh-CN" altLang="en-US" sz="4800" b="1" smtClean="0">
                <a:latin typeface="黑体" pitchFamily="2" charset="-122"/>
                <a:ea typeface="黑体" pitchFamily="2" charset="-122"/>
              </a:rPr>
              <a:t/>
            </a:r>
            <a:br>
              <a:rPr lang="zh-CN" altLang="en-US" sz="4800" b="1" smtClean="0">
                <a:latin typeface="黑体" pitchFamily="2" charset="-122"/>
                <a:ea typeface="黑体" pitchFamily="2" charset="-122"/>
              </a:rPr>
            </a:br>
            <a:r>
              <a:rPr lang="en-US" altLang="zh-CN" sz="2400" b="1" smtClean="0">
                <a:latin typeface="黑体" pitchFamily="2" charset="-122"/>
                <a:ea typeface="黑体" pitchFamily="2" charset="-122"/>
              </a:rPr>
              <a:t>——</a:t>
            </a:r>
            <a:r>
              <a:rPr lang="zh-CN" altLang="en-US" sz="2400" b="1" smtClean="0">
                <a:solidFill>
                  <a:srgbClr val="000000"/>
                </a:solidFill>
                <a:latin typeface="黑体" pitchFamily="2" charset="-122"/>
                <a:ea typeface="黑体" pitchFamily="2" charset="-122"/>
              </a:rPr>
              <a:t>宣传教育和培训</a:t>
            </a:r>
          </a:p>
        </p:txBody>
      </p:sp>
      <p:sp>
        <p:nvSpPr>
          <p:cNvPr id="71682" name="Rectangle 3"/>
          <p:cNvSpPr>
            <a:spLocks noGrp="1" noChangeArrowheads="1"/>
          </p:cNvSpPr>
          <p:nvPr>
            <p:ph type="body" idx="1"/>
          </p:nvPr>
        </p:nvSpPr>
        <p:spPr bwMode="auto">
          <a:xfrm>
            <a:off x="539750" y="1600200"/>
            <a:ext cx="972185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200000"/>
              </a:lnSpc>
              <a:buFont typeface="Wingdings"/>
              <a:buChar char="Ø"/>
            </a:pPr>
            <a:r>
              <a:rPr lang="zh-CN" altLang="zh-CN" sz="2400" smtClean="0"/>
              <a:t>积极开展舆情监测，普及疫情防控知识</a:t>
            </a:r>
            <a:endParaRPr lang="zh-CN" altLang="en-US" sz="2400" smtClean="0"/>
          </a:p>
          <a:p>
            <a:pPr eaLnBrk="1" hangingPunct="1">
              <a:lnSpc>
                <a:spcPct val="200000"/>
              </a:lnSpc>
              <a:buFont typeface="Wingdings"/>
              <a:buChar char="Ø"/>
            </a:pPr>
            <a:r>
              <a:rPr lang="zh-CN" altLang="zh-CN" sz="2400" smtClean="0"/>
              <a:t>加强学校、托幼机构、养老院、大型工矿企业等重点人群、重点场所</a:t>
            </a:r>
            <a:r>
              <a:rPr lang="zh-CN" altLang="en-US" sz="2400" smtClean="0"/>
              <a:t>的健康教育</a:t>
            </a:r>
          </a:p>
          <a:p>
            <a:pPr eaLnBrk="1" hangingPunct="1">
              <a:lnSpc>
                <a:spcPct val="150000"/>
              </a:lnSpc>
              <a:buFont typeface="Wingdings"/>
              <a:buChar char="Ø"/>
            </a:pPr>
            <a:r>
              <a:rPr lang="zh-CN" altLang="zh-CN" sz="2400" smtClean="0"/>
              <a:t>对医疗卫生机构专业人员开展</a:t>
            </a:r>
            <a:r>
              <a:rPr lang="zh-CN" altLang="en-US" sz="2400" smtClean="0"/>
              <a:t>技术培训</a:t>
            </a:r>
            <a:endParaRPr lang="en-US" altLang="zh-CN" sz="2400" smtClean="0"/>
          </a:p>
          <a:p>
            <a:pPr eaLnBrk="1" hangingPunct="1">
              <a:lnSpc>
                <a:spcPct val="200000"/>
              </a:lnSpc>
              <a:buFont typeface="Wingdings"/>
              <a:buChar char="Ø"/>
            </a:pPr>
            <a:endParaRPr lang="zh-CN" altLang="en-US" sz="24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标题 1"/>
          <p:cNvSpPr>
            <a:spLocks noGrp="1"/>
          </p:cNvSpPr>
          <p:nvPr>
            <p:ph type="title"/>
          </p:nvPr>
        </p:nvSpPr>
        <p:spPr bwMode="auto">
          <a:xfrm>
            <a:off x="539750" y="274638"/>
            <a:ext cx="9721850" cy="70643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200" b="1" smtClean="0">
                <a:latin typeface="黑体" pitchFamily="2" charset="-122"/>
                <a:ea typeface="黑体" pitchFamily="2" charset="-122"/>
              </a:rPr>
              <a:t>下一步防控建议</a:t>
            </a:r>
          </a:p>
        </p:txBody>
      </p:sp>
      <p:sp>
        <p:nvSpPr>
          <p:cNvPr id="72706" name="内容占位符 2"/>
          <p:cNvSpPr>
            <a:spLocks noGrp="1"/>
          </p:cNvSpPr>
          <p:nvPr>
            <p:ph idx="1"/>
          </p:nvPr>
        </p:nvSpPr>
        <p:spPr bwMode="auto">
          <a:xfrm>
            <a:off x="900113" y="1052513"/>
            <a:ext cx="9288462" cy="4929187"/>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spcBef>
                <a:spcPct val="0"/>
              </a:spcBef>
              <a:buFont typeface="Wingdings"/>
              <a:buChar char="Ø"/>
            </a:pPr>
            <a:r>
              <a:rPr lang="zh-CN" altLang="en-US" sz="2400" smtClean="0">
                <a:latin typeface="华文细黑"/>
                <a:ea typeface="华文细黑"/>
                <a:cs typeface="华文细黑"/>
              </a:rPr>
              <a:t>加强专业培训，做到疑似病例早期发现、及时处置</a:t>
            </a:r>
            <a:endParaRPr lang="en-US" altLang="zh-CN" sz="2400" smtClean="0">
              <a:latin typeface="华文细黑"/>
              <a:ea typeface="华文细黑"/>
              <a:cs typeface="华文细黑"/>
            </a:endParaRPr>
          </a:p>
          <a:p>
            <a:pPr eaLnBrk="1" hangingPunct="1">
              <a:lnSpc>
                <a:spcPct val="150000"/>
              </a:lnSpc>
              <a:spcBef>
                <a:spcPct val="0"/>
              </a:spcBef>
              <a:buFont typeface="Wingdings"/>
              <a:buChar char="Ø"/>
            </a:pPr>
            <a:r>
              <a:rPr lang="zh-CN" altLang="en-US" sz="2400" smtClean="0">
                <a:latin typeface="华文细黑"/>
                <a:ea typeface="华文细黑"/>
                <a:cs typeface="华文细黑"/>
              </a:rPr>
              <a:t>加强监测</a:t>
            </a:r>
          </a:p>
          <a:p>
            <a:pPr lvl="1" eaLnBrk="1" hangingPunct="1">
              <a:lnSpc>
                <a:spcPct val="150000"/>
              </a:lnSpc>
              <a:spcBef>
                <a:spcPct val="0"/>
              </a:spcBef>
              <a:buFont typeface="Wingdings"/>
              <a:buChar char="Ø"/>
            </a:pPr>
            <a:r>
              <a:rPr lang="zh-CN" altLang="en-US" sz="2000" smtClean="0">
                <a:latin typeface="华文细黑"/>
                <a:ea typeface="华文细黑"/>
                <a:cs typeface="华文细黑"/>
              </a:rPr>
              <a:t>疾控中心做好疫情监测、搜集和分析</a:t>
            </a:r>
          </a:p>
          <a:p>
            <a:pPr lvl="1" eaLnBrk="1" hangingPunct="1">
              <a:lnSpc>
                <a:spcPct val="150000"/>
              </a:lnSpc>
              <a:spcBef>
                <a:spcPct val="0"/>
              </a:spcBef>
              <a:buFont typeface="Wingdings"/>
              <a:buChar char="Ø"/>
            </a:pPr>
            <a:r>
              <a:rPr lang="zh-CN" altLang="en-US" sz="2000" smtClean="0">
                <a:latin typeface="华文细黑"/>
                <a:ea typeface="华文细黑"/>
                <a:cs typeface="华文细黑"/>
              </a:rPr>
              <a:t>各医疗机构发热门诊做好急性呼吸道感染病例监测</a:t>
            </a:r>
          </a:p>
          <a:p>
            <a:pPr lvl="1" eaLnBrk="1" hangingPunct="1">
              <a:lnSpc>
                <a:spcPct val="150000"/>
              </a:lnSpc>
              <a:spcBef>
                <a:spcPct val="0"/>
              </a:spcBef>
              <a:buFont typeface="Wingdings"/>
              <a:buChar char="Ø"/>
            </a:pPr>
            <a:r>
              <a:rPr lang="zh-CN" altLang="en-US" sz="2000" smtClean="0">
                <a:latin typeface="华文细黑"/>
                <a:ea typeface="华文细黑"/>
                <a:cs typeface="华文细黑"/>
              </a:rPr>
              <a:t>各大中专院校做好赴韩学生和来韩留学生的监测</a:t>
            </a:r>
          </a:p>
          <a:p>
            <a:pPr lvl="1" eaLnBrk="1" hangingPunct="1">
              <a:lnSpc>
                <a:spcPct val="150000"/>
              </a:lnSpc>
              <a:spcBef>
                <a:spcPct val="0"/>
              </a:spcBef>
              <a:buFont typeface="Wingdings"/>
              <a:buChar char="Ø"/>
            </a:pPr>
            <a:r>
              <a:rPr lang="zh-CN" altLang="en-US" sz="2000" smtClean="0">
                <a:latin typeface="华文细黑"/>
                <a:ea typeface="华文细黑"/>
                <a:cs typeface="华文细黑"/>
              </a:rPr>
              <a:t>各宾馆做好疫区来华人员的监测</a:t>
            </a:r>
          </a:p>
          <a:p>
            <a:pPr eaLnBrk="1" hangingPunct="1">
              <a:lnSpc>
                <a:spcPct val="150000"/>
              </a:lnSpc>
              <a:spcBef>
                <a:spcPct val="0"/>
              </a:spcBef>
              <a:buFont typeface="Wingdings"/>
              <a:buChar char="Ø"/>
            </a:pPr>
            <a:r>
              <a:rPr lang="zh-CN" altLang="en-US" sz="2400" smtClean="0">
                <a:latin typeface="华文细黑"/>
                <a:ea typeface="华文细黑"/>
                <a:cs typeface="华文细黑"/>
              </a:rPr>
              <a:t>做好防控物质的准备：防护用品、消杀药械等</a:t>
            </a:r>
          </a:p>
          <a:p>
            <a:pPr eaLnBrk="1" hangingPunct="1">
              <a:lnSpc>
                <a:spcPct val="150000"/>
              </a:lnSpc>
              <a:spcBef>
                <a:spcPct val="0"/>
              </a:spcBef>
              <a:buFont typeface="Wingdings"/>
              <a:buChar char="Ø"/>
            </a:pPr>
            <a:r>
              <a:rPr lang="zh-CN" altLang="en-US" sz="2400" smtClean="0">
                <a:latin typeface="华文细黑"/>
                <a:ea typeface="华文细黑"/>
                <a:cs typeface="华文细黑"/>
              </a:rPr>
              <a:t>做好健康教育宣传工作</a:t>
            </a:r>
            <a:endParaRPr lang="en-US" altLang="zh-CN" sz="2400" smtClean="0">
              <a:latin typeface="华文细黑"/>
              <a:ea typeface="华文细黑"/>
              <a:cs typeface="华文细黑"/>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4"/>
          <p:cNvSpPr>
            <a:spLocks noGrp="1" noChangeArrowheads="1"/>
          </p:cNvSpPr>
          <p:nvPr>
            <p:ph type="ctrTitle"/>
          </p:nvPr>
        </p:nvSpPr>
        <p:spPr bwMode="auto">
          <a:xfrm>
            <a:off x="466725" y="2357438"/>
            <a:ext cx="9952038" cy="1144587"/>
          </a:xfrm>
          <a:no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mtClean="0">
                <a:solidFill>
                  <a:schemeClr val="tx1"/>
                </a:solidFill>
              </a:rPr>
              <a:t>谢  谢！</a:t>
            </a:r>
            <a:endParaRPr lang="en-GB" altLang="en-US"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bwMode="auto">
          <a:xfrm>
            <a:off x="539750" y="274638"/>
            <a:ext cx="9721850" cy="65405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zh-CN" sz="3200" b="1" smtClean="0">
                <a:latin typeface="黑体" pitchFamily="2" charset="-122"/>
                <a:ea typeface="黑体" pitchFamily="2" charset="-122"/>
              </a:rPr>
              <a:t>中东呼吸综合征冠状病毒</a:t>
            </a:r>
            <a:r>
              <a:rPr lang="zh-CN" altLang="en-US" sz="3200" b="1" smtClean="0">
                <a:latin typeface="黑体" pitchFamily="2" charset="-122"/>
                <a:ea typeface="黑体" pitchFamily="2" charset="-122"/>
              </a:rPr>
              <a:t>（</a:t>
            </a:r>
            <a:r>
              <a:rPr lang="en-US" altLang="zh-CN" sz="3200" b="1" smtClean="0">
                <a:latin typeface="黑体" pitchFamily="2" charset="-122"/>
                <a:ea typeface="黑体" pitchFamily="2" charset="-122"/>
              </a:rPr>
              <a:t>MERS-CoV</a:t>
            </a:r>
            <a:r>
              <a:rPr lang="zh-CN" altLang="en-US" sz="3200" b="1" smtClean="0">
                <a:latin typeface="黑体" pitchFamily="2" charset="-122"/>
                <a:ea typeface="黑体" pitchFamily="2" charset="-122"/>
              </a:rPr>
              <a:t>）</a:t>
            </a:r>
          </a:p>
        </p:txBody>
      </p:sp>
      <p:sp>
        <p:nvSpPr>
          <p:cNvPr id="23554" name="内容占位符 2"/>
          <p:cNvSpPr>
            <a:spLocks noGrp="1"/>
          </p:cNvSpPr>
          <p:nvPr>
            <p:ph idx="1"/>
          </p:nvPr>
        </p:nvSpPr>
        <p:spPr bwMode="auto">
          <a:xfrm>
            <a:off x="542925" y="1071563"/>
            <a:ext cx="972185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首例报告的沙特病例的病毒基因序列于</a:t>
            </a:r>
            <a:r>
              <a:rPr lang="en-US" altLang="zh-CN" sz="2400" smtClean="0">
                <a:latin typeface="华文细黑"/>
                <a:ea typeface="华文细黑"/>
                <a:cs typeface="华文细黑"/>
              </a:rPr>
              <a:t>2012</a:t>
            </a:r>
            <a:r>
              <a:rPr lang="zh-CN" altLang="en-US" sz="2400" smtClean="0">
                <a:latin typeface="华文细黑"/>
                <a:ea typeface="华文细黑"/>
                <a:cs typeface="华文细黑"/>
              </a:rPr>
              <a:t>年</a:t>
            </a:r>
            <a:r>
              <a:rPr lang="en-US" altLang="zh-CN" sz="2400" smtClean="0">
                <a:latin typeface="华文细黑"/>
                <a:ea typeface="华文细黑"/>
                <a:cs typeface="华文细黑"/>
              </a:rPr>
              <a:t>9</a:t>
            </a:r>
            <a:r>
              <a:rPr lang="zh-CN" altLang="en-US" sz="2400" smtClean="0">
                <a:latin typeface="华文细黑"/>
                <a:ea typeface="华文细黑"/>
                <a:cs typeface="华文细黑"/>
              </a:rPr>
              <a:t>月下旬上传到</a:t>
            </a:r>
            <a:r>
              <a:rPr lang="en-US" altLang="zh-CN" sz="2400" smtClean="0">
                <a:latin typeface="华文细黑"/>
                <a:ea typeface="华文细黑"/>
                <a:cs typeface="华文细黑"/>
              </a:rPr>
              <a:t>GenBank</a:t>
            </a:r>
            <a:r>
              <a:rPr lang="zh-CN" altLang="en-US" sz="2400" smtClean="0">
                <a:latin typeface="华文细黑"/>
                <a:ea typeface="华文细黑"/>
                <a:cs typeface="华文细黑"/>
              </a:rPr>
              <a:t>，是从人类分离到的第一株属于</a:t>
            </a:r>
            <a:r>
              <a:rPr lang="el-GR" altLang="zh-CN" sz="2400" smtClean="0">
                <a:latin typeface="华文细黑"/>
                <a:ea typeface="华文细黑"/>
                <a:cs typeface="华文细黑"/>
              </a:rPr>
              <a:t>β</a:t>
            </a:r>
            <a:r>
              <a:rPr lang="zh-CN" altLang="en-US" sz="2400" smtClean="0">
                <a:latin typeface="华文细黑"/>
                <a:ea typeface="华文细黑"/>
                <a:cs typeface="华文细黑"/>
              </a:rPr>
              <a:t>属</a:t>
            </a:r>
            <a:r>
              <a:rPr lang="en-US" altLang="zh-CN" sz="2400" smtClean="0">
                <a:latin typeface="华文细黑"/>
                <a:ea typeface="华文细黑"/>
                <a:cs typeface="华文细黑"/>
              </a:rPr>
              <a:t>C</a:t>
            </a:r>
            <a:r>
              <a:rPr lang="zh-CN" altLang="en-US" sz="2400" smtClean="0">
                <a:latin typeface="华文细黑"/>
                <a:ea typeface="华文细黑"/>
                <a:cs typeface="华文细黑"/>
              </a:rPr>
              <a:t>系的病毒</a:t>
            </a:r>
            <a:endParaRPr lang="en-US" altLang="zh-CN" sz="2400" smtClean="0">
              <a:latin typeface="华文细黑"/>
              <a:ea typeface="华文细黑"/>
              <a:cs typeface="华文细黑"/>
            </a:endParaRPr>
          </a:p>
          <a:p>
            <a:pPr eaLnBrk="1" hangingPunct="1">
              <a:lnSpc>
                <a:spcPct val="150000"/>
              </a:lnSpc>
              <a:buFont typeface="Wingdings"/>
              <a:buChar char="Ø"/>
            </a:pPr>
            <a:r>
              <a:rPr lang="en-US" altLang="zh-CN" sz="2400" smtClean="0">
                <a:latin typeface="华文细黑"/>
                <a:ea typeface="华文细黑"/>
                <a:cs typeface="华文细黑"/>
              </a:rPr>
              <a:t>MERS-CoV</a:t>
            </a:r>
            <a:r>
              <a:rPr lang="zh-CN" altLang="zh-CN" sz="2400" smtClean="0">
                <a:latin typeface="华文细黑"/>
                <a:ea typeface="华文细黑"/>
                <a:cs typeface="华文细黑"/>
              </a:rPr>
              <a:t>和蝙蝠的冠状病毒</a:t>
            </a:r>
            <a:r>
              <a:rPr lang="zh-CN" altLang="en-US" sz="2400" smtClean="0">
                <a:latin typeface="华文细黑"/>
                <a:ea typeface="华文细黑"/>
                <a:cs typeface="华文细黑"/>
              </a:rPr>
              <a:t>（</a:t>
            </a:r>
            <a:r>
              <a:rPr lang="en-US" altLang="zh-CN" sz="2400" smtClean="0">
                <a:latin typeface="华文细黑"/>
                <a:ea typeface="华文细黑"/>
                <a:cs typeface="华文细黑"/>
              </a:rPr>
              <a:t>Bat</a:t>
            </a:r>
            <a:r>
              <a:rPr lang="en-US" altLang="zh-CN" sz="2400" smtClean="0">
                <a:solidFill>
                  <a:schemeClr val="tx2"/>
                </a:solidFill>
                <a:latin typeface="华文细黑"/>
                <a:ea typeface="华文细黑"/>
                <a:cs typeface="Arial" charset="0"/>
              </a:rPr>
              <a:t>CoV HKU4, HKU5</a:t>
            </a:r>
            <a:r>
              <a:rPr lang="zh-CN" altLang="en-US" sz="2400" b="1" smtClean="0">
                <a:solidFill>
                  <a:schemeClr val="tx2"/>
                </a:solidFill>
                <a:latin typeface="华文细黑"/>
                <a:ea typeface="华文细黑"/>
                <a:cs typeface="Arial" charset="0"/>
              </a:rPr>
              <a:t>）</a:t>
            </a:r>
            <a:r>
              <a:rPr lang="zh-CN" altLang="zh-CN" sz="2400" smtClean="0">
                <a:latin typeface="华文细黑"/>
                <a:ea typeface="华文细黑"/>
                <a:cs typeface="华文细黑"/>
              </a:rPr>
              <a:t>较为接近</a:t>
            </a:r>
            <a:r>
              <a:rPr lang="zh-CN" altLang="en-US" sz="2400" smtClean="0">
                <a:latin typeface="华文细黑"/>
                <a:ea typeface="华文细黑"/>
                <a:cs typeface="华文细黑"/>
              </a:rPr>
              <a:t>，</a:t>
            </a:r>
            <a:r>
              <a:rPr lang="zh-CN" altLang="zh-CN" sz="2400" smtClean="0">
                <a:latin typeface="华文细黑"/>
                <a:ea typeface="华文细黑"/>
                <a:cs typeface="华文细黑"/>
              </a:rPr>
              <a:t>基因组相似性均为</a:t>
            </a:r>
            <a:r>
              <a:rPr lang="en-US" altLang="zh-CN" sz="2400" smtClean="0">
                <a:latin typeface="华文细黑"/>
                <a:ea typeface="华文细黑"/>
                <a:cs typeface="华文细黑"/>
              </a:rPr>
              <a:t>70.1%</a:t>
            </a:r>
            <a:r>
              <a:rPr lang="zh-CN" altLang="zh-CN" sz="2400" smtClean="0">
                <a:latin typeface="华文细黑"/>
                <a:ea typeface="华文细黑"/>
                <a:cs typeface="华文细黑"/>
              </a:rPr>
              <a:t>。</a:t>
            </a:r>
            <a:endParaRPr lang="en-US" altLang="zh-CN" sz="2400" smtClean="0">
              <a:latin typeface="华文细黑"/>
              <a:ea typeface="华文细黑"/>
              <a:cs typeface="华文细黑"/>
            </a:endParaRPr>
          </a:p>
          <a:p>
            <a:pPr eaLnBrk="1" hangingPunct="1">
              <a:lnSpc>
                <a:spcPct val="150000"/>
              </a:lnSpc>
              <a:buFont typeface="Wingdings"/>
              <a:buChar char="Ø"/>
            </a:pPr>
            <a:r>
              <a:rPr lang="en-US" altLang="zh-CN" sz="2400" smtClean="0">
                <a:latin typeface="华文细黑"/>
                <a:ea typeface="华文细黑"/>
                <a:cs typeface="华文细黑"/>
              </a:rPr>
              <a:t>MERS-CoV</a:t>
            </a:r>
            <a:r>
              <a:rPr lang="zh-CN" altLang="zh-CN" sz="2400" smtClean="0">
                <a:latin typeface="华文细黑"/>
                <a:ea typeface="华文细黑"/>
                <a:cs typeface="华文细黑"/>
              </a:rPr>
              <a:t>与</a:t>
            </a:r>
            <a:r>
              <a:rPr lang="en-US" altLang="zh-CN" sz="2400" smtClean="0">
                <a:latin typeface="华文细黑"/>
                <a:ea typeface="华文细黑"/>
                <a:cs typeface="华文细黑"/>
              </a:rPr>
              <a:t>SARS</a:t>
            </a:r>
            <a:r>
              <a:rPr lang="zh-CN" altLang="zh-CN" sz="2400" smtClean="0">
                <a:latin typeface="华文细黑"/>
                <a:ea typeface="华文细黑"/>
                <a:cs typeface="华文细黑"/>
              </a:rPr>
              <a:t>基因组相似性为</a:t>
            </a:r>
            <a:r>
              <a:rPr lang="en-US" altLang="zh-CN" sz="2400" smtClean="0">
                <a:latin typeface="华文细黑"/>
                <a:ea typeface="华文细黑"/>
                <a:cs typeface="华文细黑"/>
              </a:rPr>
              <a:t>54.9%</a:t>
            </a:r>
            <a:r>
              <a:rPr lang="zh-CN" altLang="zh-CN" sz="2400" smtClean="0">
                <a:latin typeface="华文细黑"/>
                <a:ea typeface="华文细黑"/>
                <a:cs typeface="华文细黑"/>
              </a:rPr>
              <a:t>。</a:t>
            </a:r>
            <a:endParaRPr lang="en-US" altLang="zh-CN" sz="2400" smtClean="0">
              <a:latin typeface="华文细黑"/>
              <a:ea typeface="华文细黑"/>
              <a:cs typeface="华文细黑"/>
            </a:endParaRPr>
          </a:p>
          <a:p>
            <a:pPr eaLnBrk="1" hangingPunct="1">
              <a:lnSpc>
                <a:spcPct val="150000"/>
              </a:lnSpc>
              <a:buFont typeface="Wingdings"/>
              <a:buChar char="Ø"/>
            </a:pPr>
            <a:r>
              <a:rPr lang="en-US" altLang="zh-CN" sz="2400" smtClean="0">
                <a:latin typeface="华文细黑"/>
                <a:ea typeface="华文细黑"/>
                <a:cs typeface="华文细黑"/>
              </a:rPr>
              <a:t>2013</a:t>
            </a:r>
            <a:r>
              <a:rPr lang="zh-CN" altLang="zh-CN" sz="2400" smtClean="0">
                <a:latin typeface="华文细黑"/>
                <a:ea typeface="华文细黑"/>
                <a:cs typeface="华文细黑"/>
              </a:rPr>
              <a:t>年</a:t>
            </a:r>
            <a:r>
              <a:rPr lang="en-US" altLang="zh-CN" sz="2400" smtClean="0">
                <a:latin typeface="华文细黑"/>
                <a:ea typeface="华文细黑"/>
                <a:cs typeface="华文细黑"/>
              </a:rPr>
              <a:t>5</a:t>
            </a:r>
            <a:r>
              <a:rPr lang="zh-CN" altLang="zh-CN" sz="2400" smtClean="0">
                <a:latin typeface="华文细黑"/>
                <a:ea typeface="华文细黑"/>
                <a:cs typeface="华文细黑"/>
              </a:rPr>
              <a:t>月</a:t>
            </a:r>
            <a:r>
              <a:rPr lang="en-US" altLang="zh-CN" sz="2400" smtClean="0">
                <a:latin typeface="华文细黑"/>
                <a:ea typeface="华文细黑"/>
                <a:cs typeface="华文细黑"/>
              </a:rPr>
              <a:t>23</a:t>
            </a:r>
            <a:r>
              <a:rPr lang="zh-CN" altLang="zh-CN" sz="2400" smtClean="0">
                <a:latin typeface="华文细黑"/>
                <a:ea typeface="华文细黑"/>
                <a:cs typeface="华文细黑"/>
              </a:rPr>
              <a:t>日，</a:t>
            </a:r>
            <a:r>
              <a:rPr lang="en-US" altLang="zh-CN" sz="2400" smtClean="0">
                <a:latin typeface="华文细黑"/>
                <a:ea typeface="华文细黑"/>
                <a:cs typeface="华文细黑"/>
              </a:rPr>
              <a:t>WHO</a:t>
            </a:r>
            <a:r>
              <a:rPr lang="zh-CN" altLang="zh-CN" sz="2400" smtClean="0">
                <a:latin typeface="华文细黑"/>
                <a:ea typeface="华文细黑"/>
                <a:cs typeface="华文细黑"/>
              </a:rPr>
              <a:t>将该病毒命名为中东呼吸综合征冠状病毒（</a:t>
            </a:r>
            <a:r>
              <a:rPr lang="en-US" altLang="zh-CN" sz="2400" smtClean="0">
                <a:latin typeface="华文细黑"/>
                <a:ea typeface="华文细黑"/>
                <a:cs typeface="华文细黑"/>
              </a:rPr>
              <a:t>Middle East Respiratory Syndrome Coronavirus</a:t>
            </a:r>
            <a:r>
              <a:rPr lang="zh-CN" altLang="zh-CN" sz="2400" smtClean="0">
                <a:latin typeface="华文细黑"/>
                <a:ea typeface="华文细黑"/>
                <a:cs typeface="华文细黑"/>
              </a:rPr>
              <a:t>，简称为</a:t>
            </a:r>
            <a:r>
              <a:rPr lang="en-US" altLang="zh-CN" sz="2400" smtClean="0">
                <a:latin typeface="华文细黑"/>
                <a:ea typeface="华文细黑"/>
                <a:cs typeface="华文细黑"/>
              </a:rPr>
              <a:t>MERS-CoV</a:t>
            </a:r>
            <a:r>
              <a:rPr lang="zh-CN" altLang="zh-CN" sz="2400" smtClean="0">
                <a:latin typeface="华文细黑"/>
                <a:ea typeface="华文细黑"/>
                <a:cs typeface="华文细黑"/>
              </a:rPr>
              <a:t>）</a:t>
            </a:r>
            <a:endParaRPr lang="en-US" altLang="zh-CN" sz="2400" smtClean="0">
              <a:latin typeface="华文细黑"/>
              <a:ea typeface="华文细黑"/>
              <a:cs typeface="华文细黑"/>
            </a:endParaRPr>
          </a:p>
          <a:p>
            <a:pPr eaLnBrk="1" hangingPunct="1">
              <a:lnSpc>
                <a:spcPct val="150000"/>
              </a:lnSpc>
              <a:buFont typeface="Wingdings"/>
              <a:buChar char="Ø"/>
            </a:pPr>
            <a:endParaRPr lang="zh-CN" altLang="en-US" sz="2400" smtClean="0">
              <a:latin typeface="华文细黑"/>
              <a:ea typeface="华文细黑"/>
              <a:cs typeface="华文细黑"/>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200" b="1" smtClean="0">
                <a:latin typeface="黑体" pitchFamily="2" charset="-122"/>
                <a:ea typeface="黑体" pitchFamily="2" charset="-122"/>
              </a:rPr>
              <a:t>传染源</a:t>
            </a:r>
            <a:r>
              <a:rPr lang="zh-CN" altLang="zh-CN" sz="3200" b="1" smtClean="0">
                <a:latin typeface="黑体" pitchFamily="2" charset="-122"/>
                <a:ea typeface="黑体" pitchFamily="2" charset="-122"/>
              </a:rPr>
              <a:t/>
            </a:r>
            <a:br>
              <a:rPr lang="zh-CN" altLang="zh-CN" sz="3200" b="1" smtClean="0">
                <a:latin typeface="黑体" pitchFamily="2" charset="-122"/>
                <a:ea typeface="黑体" pitchFamily="2" charset="-122"/>
              </a:rPr>
            </a:br>
            <a:endParaRPr lang="zh-CN" altLang="en-US" sz="3200" b="1" smtClean="0">
              <a:latin typeface="黑体" pitchFamily="2" charset="-122"/>
              <a:ea typeface="黑体" pitchFamily="2" charset="-122"/>
            </a:endParaRPr>
          </a:p>
        </p:txBody>
      </p:sp>
      <p:sp>
        <p:nvSpPr>
          <p:cNvPr id="3" name="内容占位符 2"/>
          <p:cNvSpPr>
            <a:spLocks noGrp="1"/>
          </p:cNvSpPr>
          <p:nvPr>
            <p:ph idx="1"/>
          </p:nvPr>
        </p:nvSpPr>
        <p:spPr>
          <a:xfrm>
            <a:off x="542925" y="1000125"/>
            <a:ext cx="9721850" cy="4383088"/>
          </a:xfrm>
        </p:spPr>
        <p:txBody>
          <a:bodyPr/>
          <a:lstStyle/>
          <a:p>
            <a:pPr eaLnBrk="1" hangingPunct="1">
              <a:defRPr/>
            </a:pPr>
            <a:r>
              <a:rPr lang="zh-CN" altLang="zh-CN" sz="2400" dirty="0">
                <a:latin typeface="华文细黑" pitchFamily="2" charset="-122"/>
                <a:ea typeface="华文细黑" pitchFamily="2" charset="-122"/>
              </a:rPr>
              <a:t>确切</a:t>
            </a:r>
            <a:r>
              <a:rPr lang="zh-CN" altLang="zh-CN" sz="2400" dirty="0" smtClean="0">
                <a:latin typeface="华文细黑" pitchFamily="2" charset="-122"/>
                <a:ea typeface="华文细黑" pitchFamily="2" charset="-122"/>
              </a:rPr>
              <a:t>的</a:t>
            </a:r>
            <a:r>
              <a:rPr lang="zh-CN" altLang="en-US" sz="2400" dirty="0" smtClean="0">
                <a:latin typeface="华文细黑" pitchFamily="2" charset="-122"/>
                <a:ea typeface="华文细黑" pitchFamily="2" charset="-122"/>
              </a:rPr>
              <a:t>传染</a:t>
            </a:r>
            <a:r>
              <a:rPr lang="zh-CN" altLang="zh-CN" sz="2400" dirty="0" smtClean="0">
                <a:latin typeface="华文细黑" pitchFamily="2" charset="-122"/>
                <a:ea typeface="华文细黑" pitchFamily="2" charset="-122"/>
              </a:rPr>
              <a:t>源</a:t>
            </a:r>
            <a:r>
              <a:rPr lang="zh-CN" altLang="zh-CN" sz="2400" dirty="0">
                <a:latin typeface="华文细黑" pitchFamily="2" charset="-122"/>
                <a:ea typeface="华文细黑" pitchFamily="2" charset="-122"/>
              </a:rPr>
              <a:t>尚不完全清楚</a:t>
            </a:r>
            <a:endParaRPr lang="en-US" altLang="zh-CN" sz="2400" dirty="0">
              <a:latin typeface="华文细黑" pitchFamily="2" charset="-122"/>
              <a:ea typeface="华文细黑" pitchFamily="2" charset="-122"/>
            </a:endParaRPr>
          </a:p>
          <a:p>
            <a:pPr eaLnBrk="1" hangingPunct="1">
              <a:defRPr/>
            </a:pPr>
            <a:r>
              <a:rPr lang="zh-CN" altLang="zh-CN" sz="2400" dirty="0">
                <a:latin typeface="华文细黑" pitchFamily="2" charset="-122"/>
                <a:ea typeface="华文细黑" pitchFamily="2" charset="-122"/>
              </a:rPr>
              <a:t>支持骆驼是人类感染可能来源的假设</a:t>
            </a:r>
            <a:endParaRPr lang="en-US" altLang="zh-CN" sz="2400" dirty="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在</a:t>
            </a:r>
            <a:r>
              <a:rPr lang="zh-CN" altLang="zh-CN" sz="2000" dirty="0">
                <a:latin typeface="华文细黑" pitchFamily="2" charset="-122"/>
                <a:ea typeface="华文细黑" pitchFamily="2" charset="-122"/>
              </a:rPr>
              <a:t>患者曾接触暴露过的骆驼中检出</a:t>
            </a:r>
            <a:r>
              <a:rPr lang="en-US" altLang="zh-CN" sz="2000" dirty="0">
                <a:latin typeface="华文细黑" pitchFamily="2" charset="-122"/>
                <a:ea typeface="华文细黑" pitchFamily="2" charset="-122"/>
              </a:rPr>
              <a:t>MERS-</a:t>
            </a:r>
            <a:r>
              <a:rPr lang="en-US" altLang="zh-CN" sz="2000" dirty="0" err="1">
                <a:latin typeface="华文细黑" pitchFamily="2" charset="-122"/>
                <a:ea typeface="华文细黑" pitchFamily="2" charset="-122"/>
              </a:rPr>
              <a:t>CoV</a:t>
            </a:r>
            <a:r>
              <a:rPr lang="zh-CN" altLang="zh-CN" sz="2000" dirty="0">
                <a:latin typeface="华文细黑" pitchFamily="2" charset="-122"/>
                <a:ea typeface="华文细黑" pitchFamily="2" charset="-122"/>
              </a:rPr>
              <a:t>的频率</a:t>
            </a:r>
            <a:endParaRPr lang="en-US" altLang="zh-CN" sz="2000" dirty="0">
              <a:latin typeface="华文细黑" pitchFamily="2" charset="-122"/>
              <a:ea typeface="华文细黑" pitchFamily="2" charset="-122"/>
            </a:endParaRPr>
          </a:p>
          <a:p>
            <a:pPr lvl="1" eaLnBrk="1" hangingPunct="1">
              <a:defRPr/>
            </a:pPr>
            <a:r>
              <a:rPr lang="zh-CN" altLang="zh-CN" sz="2000" dirty="0">
                <a:latin typeface="华文细黑" pitchFamily="2" charset="-122"/>
                <a:ea typeface="华文细黑" pitchFamily="2" charset="-122"/>
              </a:rPr>
              <a:t>血清学调查数据表明</a:t>
            </a:r>
            <a:r>
              <a:rPr lang="en-US" altLang="zh-CN" sz="2000" dirty="0">
                <a:latin typeface="华文细黑" pitchFamily="2" charset="-122"/>
                <a:ea typeface="华文细黑" pitchFamily="2" charset="-122"/>
              </a:rPr>
              <a:t>MERS-</a:t>
            </a:r>
            <a:r>
              <a:rPr lang="en-US" altLang="zh-CN" sz="2000" dirty="0" err="1">
                <a:latin typeface="华文细黑" pitchFamily="2" charset="-122"/>
                <a:ea typeface="华文细黑" pitchFamily="2" charset="-122"/>
              </a:rPr>
              <a:t>CoV</a:t>
            </a:r>
            <a:r>
              <a:rPr lang="zh-CN" altLang="zh-CN" sz="2000" dirty="0">
                <a:latin typeface="华文细黑" pitchFamily="2" charset="-122"/>
                <a:ea typeface="华文细黑" pitchFamily="2" charset="-122"/>
              </a:rPr>
              <a:t>在骆驼间广泛传播</a:t>
            </a:r>
            <a:endParaRPr lang="en-US" altLang="zh-CN" sz="2000" dirty="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在同一区域人和骆驼直接或间接接触的频率</a:t>
            </a:r>
            <a:endParaRPr lang="en-US" altLang="zh-CN" sz="2000" dirty="0" smtClean="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在</a:t>
            </a:r>
            <a:r>
              <a:rPr lang="zh-CN" altLang="zh-CN" sz="2000" dirty="0">
                <a:latin typeface="华文细黑" pitchFamily="2" charset="-122"/>
                <a:ea typeface="华文细黑" pitchFamily="2" charset="-122"/>
              </a:rPr>
              <a:t>同一区域采集的人源病毒和骆驼源病毒相似</a:t>
            </a:r>
            <a:endParaRPr lang="en-US" altLang="zh-CN" sz="2000" dirty="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可能</a:t>
            </a:r>
            <a:r>
              <a:rPr lang="zh-CN" altLang="zh-CN" sz="2000" dirty="0">
                <a:latin typeface="华文细黑" pitchFamily="2" charset="-122"/>
                <a:ea typeface="华文细黑" pitchFamily="2" charset="-122"/>
              </a:rPr>
              <a:t>还存在其他宿主</a:t>
            </a:r>
            <a:r>
              <a:rPr lang="zh-CN" altLang="zh-CN" sz="2000" dirty="0" smtClean="0">
                <a:latin typeface="华文细黑" pitchFamily="2" charset="-122"/>
                <a:ea typeface="华文细黑" pitchFamily="2" charset="-122"/>
              </a:rPr>
              <a:t>，</a:t>
            </a:r>
            <a:r>
              <a:rPr lang="zh-CN" altLang="en-US" sz="2000" dirty="0" smtClean="0">
                <a:latin typeface="华文细黑" pitchFamily="2" charset="-122"/>
                <a:ea typeface="华文细黑" pitchFamily="2" charset="-122"/>
              </a:rPr>
              <a:t>但</a:t>
            </a:r>
            <a:r>
              <a:rPr lang="zh-CN" altLang="zh-CN" sz="2000" dirty="0" smtClean="0">
                <a:latin typeface="华文细黑" pitchFamily="2" charset="-122"/>
                <a:ea typeface="华文细黑" pitchFamily="2" charset="-122"/>
              </a:rPr>
              <a:t>到</a:t>
            </a:r>
            <a:r>
              <a:rPr lang="zh-CN" altLang="zh-CN" sz="2000" dirty="0">
                <a:latin typeface="华文细黑" pitchFamily="2" charset="-122"/>
                <a:ea typeface="华文细黑" pitchFamily="2" charset="-122"/>
              </a:rPr>
              <a:t>目前为止</a:t>
            </a:r>
            <a:r>
              <a:rPr lang="zh-CN" altLang="zh-CN" sz="2000" dirty="0" smtClean="0">
                <a:latin typeface="华文细黑" pitchFamily="2" charset="-122"/>
                <a:ea typeface="华文细黑" pitchFamily="2" charset="-122"/>
              </a:rPr>
              <a:t>，对</a:t>
            </a:r>
            <a:r>
              <a:rPr lang="zh-CN" altLang="zh-CN" sz="2000" dirty="0">
                <a:latin typeface="华文细黑" pitchFamily="2" charset="-122"/>
                <a:ea typeface="华文细黑" pitchFamily="2" charset="-122"/>
              </a:rPr>
              <a:t>山羊、牛、绵羊、水牛、猪和野生鸟类等动物的</a:t>
            </a:r>
            <a:r>
              <a:rPr lang="en-US" altLang="zh-CN" sz="2000" dirty="0">
                <a:latin typeface="华文细黑" pitchFamily="2" charset="-122"/>
                <a:ea typeface="华文细黑" pitchFamily="2" charset="-122"/>
              </a:rPr>
              <a:t>MERS-</a:t>
            </a:r>
            <a:r>
              <a:rPr lang="en-US" altLang="zh-CN" sz="2000" dirty="0" err="1">
                <a:latin typeface="华文细黑" pitchFamily="2" charset="-122"/>
                <a:ea typeface="华文细黑" pitchFamily="2" charset="-122"/>
              </a:rPr>
              <a:t>CoV</a:t>
            </a:r>
            <a:r>
              <a:rPr lang="zh-CN" altLang="zh-CN" sz="2000" dirty="0">
                <a:latin typeface="华文细黑" pitchFamily="2" charset="-122"/>
                <a:ea typeface="华文细黑" pitchFamily="2" charset="-122"/>
              </a:rPr>
              <a:t>抗体检测，并无阳性发现</a:t>
            </a:r>
            <a:endParaRPr lang="en-US" altLang="zh-CN" sz="2000" dirty="0">
              <a:latin typeface="华文细黑" pitchFamily="2" charset="-122"/>
              <a:ea typeface="华文细黑" pitchFamily="2" charset="-122"/>
            </a:endParaRPr>
          </a:p>
          <a:p>
            <a:pPr marL="464795" eaLnBrk="1" hangingPunct="1">
              <a:defRPr/>
            </a:pPr>
            <a:r>
              <a:rPr lang="zh-CN" altLang="zh-CN" sz="2400" dirty="0">
                <a:latin typeface="华文细黑" pitchFamily="2" charset="-122"/>
                <a:ea typeface="华文细黑" pitchFamily="2" charset="-122"/>
              </a:rPr>
              <a:t>虽然蝙蝠可能是病毒的宿主，但从流行病学角度来看，人类感染的传染源更可能是</a:t>
            </a:r>
            <a:r>
              <a:rPr lang="zh-CN" altLang="zh-CN" sz="2400" dirty="0" smtClean="0">
                <a:latin typeface="华文细黑" pitchFamily="2" charset="-122"/>
                <a:ea typeface="华文细黑" pitchFamily="2" charset="-122"/>
              </a:rPr>
              <a:t>骆驼</a:t>
            </a:r>
            <a:endParaRPr lang="en-US" altLang="zh-CN" sz="2400" dirty="0" smtClean="0">
              <a:latin typeface="华文细黑" pitchFamily="2" charset="-122"/>
              <a:ea typeface="华文细黑" pitchFamily="2" charset="-122"/>
            </a:endParaRPr>
          </a:p>
          <a:p>
            <a:pPr marL="464795" eaLnBrk="1" hangingPunct="1">
              <a:defRPr/>
            </a:pPr>
            <a:r>
              <a:rPr lang="zh-CN" altLang="en-US" sz="2400" dirty="0" smtClean="0">
                <a:latin typeface="华文细黑" pitchFamily="2" charset="-122"/>
                <a:ea typeface="华文细黑" pitchFamily="2" charset="-122"/>
              </a:rPr>
              <a:t>病人可作为传染源，导致续发病例发生</a:t>
            </a:r>
            <a:endParaRPr lang="en-US" altLang="zh-CN" sz="2400" dirty="0" smtClean="0">
              <a:latin typeface="华文细黑" pitchFamily="2" charset="-122"/>
              <a:ea typeface="华文细黑" pitchFamily="2" charset="-122"/>
            </a:endParaRPr>
          </a:p>
          <a:p>
            <a:pPr marL="464795" eaLnBrk="1" hangingPunct="1">
              <a:defRPr/>
            </a:pPr>
            <a:r>
              <a:rPr lang="zh-CN" altLang="en-US" sz="2400" b="1" dirty="0" smtClean="0">
                <a:latin typeface="华文细黑" pitchFamily="2" charset="-122"/>
                <a:ea typeface="华文细黑" pitchFamily="2" charset="-122"/>
              </a:rPr>
              <a:t>传染源：</a:t>
            </a:r>
            <a:r>
              <a:rPr lang="zh-CN" altLang="en-US" sz="2400" dirty="0" smtClean="0">
                <a:latin typeface="华文细黑" pitchFamily="2" charset="-122"/>
                <a:ea typeface="华文细黑" pitchFamily="2" charset="-122"/>
              </a:rPr>
              <a:t>中东地区</a:t>
            </a:r>
            <a:r>
              <a:rPr lang="en-US" altLang="zh-CN" sz="2400" dirty="0" smtClean="0">
                <a:latin typeface="华文细黑" pitchFamily="2" charset="-122"/>
                <a:ea typeface="华文细黑" pitchFamily="2" charset="-122"/>
              </a:rPr>
              <a:t>-</a:t>
            </a:r>
            <a:r>
              <a:rPr lang="zh-CN" altLang="en-US" sz="2400" dirty="0" smtClean="0">
                <a:latin typeface="华文细黑" pitchFamily="2" charset="-122"/>
                <a:ea typeface="华文细黑" pitchFamily="2" charset="-122"/>
              </a:rPr>
              <a:t>单峰骆驼和病人；其他国家</a:t>
            </a:r>
            <a:r>
              <a:rPr lang="en-US" altLang="zh-CN" sz="2400" dirty="0" smtClean="0">
                <a:latin typeface="华文细黑" pitchFamily="2" charset="-122"/>
                <a:ea typeface="华文细黑" pitchFamily="2" charset="-122"/>
              </a:rPr>
              <a:t>-</a:t>
            </a:r>
            <a:r>
              <a:rPr lang="zh-CN" altLang="en-US" sz="2400" dirty="0" smtClean="0">
                <a:latin typeface="华文细黑" pitchFamily="2" charset="-122"/>
                <a:ea typeface="华文细黑" pitchFamily="2" charset="-122"/>
              </a:rPr>
              <a:t>病人</a:t>
            </a:r>
            <a:endParaRPr lang="zh-CN" altLang="zh-CN" sz="2400" dirty="0">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z="3200" b="1" smtClean="0">
                <a:latin typeface="黑体" pitchFamily="2" charset="-122"/>
                <a:ea typeface="黑体" pitchFamily="2" charset="-122"/>
              </a:rPr>
              <a:t>传播途径</a:t>
            </a:r>
          </a:p>
        </p:txBody>
      </p:sp>
      <p:sp>
        <p:nvSpPr>
          <p:cNvPr id="25602" name="内容占位符 2"/>
          <p:cNvSpPr>
            <a:spLocks noGrp="1"/>
          </p:cNvSpPr>
          <p:nvPr>
            <p:ph idx="1"/>
          </p:nvPr>
        </p:nvSpPr>
        <p:spPr bwMode="auto">
          <a:xfrm>
            <a:off x="539750" y="1500188"/>
            <a:ext cx="972185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zh-CN" sz="2400" smtClean="0">
                <a:latin typeface="华文细黑"/>
                <a:ea typeface="华文细黑"/>
                <a:cs typeface="华文细黑"/>
              </a:rPr>
              <a:t>受感染动物可通过鼻腔和眼睛分泌物、粪便、奶和尿排出病毒，在其组织器官和肌肉也可发现病毒存在，但具体</a:t>
            </a:r>
            <a:r>
              <a:rPr lang="zh-CN" altLang="en-US" sz="2400" smtClean="0">
                <a:latin typeface="华文细黑"/>
                <a:ea typeface="华文细黑"/>
                <a:cs typeface="华文细黑"/>
              </a:rPr>
              <a:t>从动物到人的</a:t>
            </a:r>
            <a:r>
              <a:rPr lang="zh-CN" altLang="zh-CN" sz="2400" smtClean="0">
                <a:latin typeface="华文细黑"/>
                <a:ea typeface="华文细黑"/>
                <a:cs typeface="华文细黑"/>
              </a:rPr>
              <a:t>传播途径尚不清楚。</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zh-CN" sz="2400" smtClean="0">
                <a:latin typeface="华文细黑"/>
                <a:ea typeface="华文细黑"/>
                <a:cs typeface="华文细黑"/>
              </a:rPr>
              <a:t>人与人之间可能主要通过无防护的密切接触进行传播</a:t>
            </a:r>
            <a:r>
              <a:rPr lang="zh-CN" altLang="en-US" sz="2400" smtClean="0">
                <a:latin typeface="华文细黑"/>
                <a:ea typeface="华文细黑"/>
                <a:cs typeface="华文细黑"/>
              </a:rPr>
              <a:t>。</a:t>
            </a:r>
            <a:endParaRPr lang="en-US" altLang="zh-CN" sz="24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直接接触，包括近距离呼吸道飞沫传播</a:t>
            </a:r>
            <a:endParaRPr lang="en-US" altLang="zh-CN" sz="2000" smtClean="0">
              <a:latin typeface="华文细黑"/>
              <a:ea typeface="华文细黑"/>
              <a:cs typeface="华文细黑"/>
            </a:endParaRPr>
          </a:p>
          <a:p>
            <a:pPr lvl="1" eaLnBrk="1" hangingPunct="1">
              <a:lnSpc>
                <a:spcPct val="150000"/>
              </a:lnSpc>
              <a:buFont typeface="Wingdings"/>
              <a:buChar char="n"/>
            </a:pPr>
            <a:r>
              <a:rPr lang="zh-CN" altLang="en-US" sz="2000" smtClean="0">
                <a:latin typeface="华文细黑"/>
                <a:ea typeface="华文细黑"/>
                <a:cs typeface="华文细黑"/>
              </a:rPr>
              <a:t>接触骆驼、病人的排泄物、污染物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bwMode="auto">
          <a:xfrm>
            <a:off x="539750" y="274638"/>
            <a:ext cx="972185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zh-CN" sz="3200" b="1" smtClean="0">
                <a:latin typeface="黑体" pitchFamily="2" charset="-122"/>
                <a:ea typeface="黑体" pitchFamily="2" charset="-122"/>
              </a:rPr>
              <a:t>易</a:t>
            </a:r>
            <a:r>
              <a:rPr lang="zh-CN" altLang="en-US" sz="3200" b="1" smtClean="0">
                <a:latin typeface="黑体" pitchFamily="2" charset="-122"/>
                <a:ea typeface="黑体" pitchFamily="2" charset="-122"/>
              </a:rPr>
              <a:t>感人群</a:t>
            </a:r>
            <a:r>
              <a:rPr lang="zh-CN" altLang="zh-CN" sz="3200" b="1" smtClean="0">
                <a:latin typeface="黑体" pitchFamily="2" charset="-122"/>
                <a:ea typeface="黑体" pitchFamily="2" charset="-122"/>
              </a:rPr>
              <a:t/>
            </a:r>
            <a:br>
              <a:rPr lang="zh-CN" altLang="zh-CN" sz="3200" b="1" smtClean="0">
                <a:latin typeface="黑体" pitchFamily="2" charset="-122"/>
                <a:ea typeface="黑体" pitchFamily="2" charset="-122"/>
              </a:rPr>
            </a:br>
            <a:endParaRPr lang="zh-CN" altLang="en-US" sz="3200" b="1" smtClean="0">
              <a:latin typeface="黑体" pitchFamily="2" charset="-122"/>
              <a:ea typeface="黑体" pitchFamily="2" charset="-122"/>
            </a:endParaRPr>
          </a:p>
        </p:txBody>
      </p:sp>
      <p:sp>
        <p:nvSpPr>
          <p:cNvPr id="26626" name="内容占位符 2"/>
          <p:cNvSpPr>
            <a:spLocks noGrp="1"/>
          </p:cNvSpPr>
          <p:nvPr>
            <p:ph idx="1"/>
          </p:nvPr>
        </p:nvSpPr>
        <p:spPr bwMode="auto">
          <a:xfrm>
            <a:off x="542925" y="1214438"/>
            <a:ext cx="972185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buFont typeface="Wingdings"/>
              <a:buChar char="Ø"/>
            </a:pPr>
            <a:r>
              <a:rPr lang="zh-CN" altLang="en-US" sz="2400" smtClean="0">
                <a:latin typeface="华文细黑"/>
                <a:ea typeface="华文细黑"/>
                <a:cs typeface="华文细黑"/>
              </a:rPr>
              <a:t>人群普遍易感</a:t>
            </a:r>
            <a:endParaRPr lang="en-US" altLang="zh-CN" sz="2400" smtClean="0">
              <a:latin typeface="华文细黑"/>
              <a:ea typeface="华文细黑"/>
              <a:cs typeface="华文细黑"/>
            </a:endParaRPr>
          </a:p>
          <a:p>
            <a:pPr eaLnBrk="1" hangingPunct="1">
              <a:lnSpc>
                <a:spcPct val="150000"/>
              </a:lnSpc>
              <a:buFont typeface="Wingdings"/>
              <a:buChar char="Ø"/>
            </a:pPr>
            <a:r>
              <a:rPr lang="zh-CN" altLang="zh-CN" sz="2400" smtClean="0">
                <a:latin typeface="华文细黑"/>
                <a:ea typeface="华文细黑"/>
                <a:cs typeface="华文细黑"/>
              </a:rPr>
              <a:t>研究表明，与骆驼有密切接触的人（如农场工人、屠宰场工人和兽医等）感染该病毒的风险较大</a:t>
            </a:r>
            <a:r>
              <a:rPr lang="zh-CN" altLang="en-US" sz="2400" smtClean="0">
                <a:latin typeface="华文细黑"/>
                <a:ea typeface="华文细黑"/>
                <a:cs typeface="华文细黑"/>
              </a:rPr>
              <a:t>。</a:t>
            </a:r>
            <a:endParaRPr lang="zh-CN" altLang="zh-CN" sz="2400" smtClean="0">
              <a:latin typeface="华文细黑"/>
              <a:ea typeface="华文细黑"/>
              <a:cs typeface="华文细黑"/>
            </a:endParaRPr>
          </a:p>
          <a:p>
            <a:pPr eaLnBrk="1" hangingPunct="1">
              <a:lnSpc>
                <a:spcPct val="150000"/>
              </a:lnSpc>
              <a:buFont typeface="Wingdings"/>
              <a:buChar char="Ø"/>
            </a:pPr>
            <a:r>
              <a:rPr lang="zh-CN" altLang="zh-CN" sz="2400" smtClean="0">
                <a:latin typeface="华文细黑"/>
                <a:ea typeface="华文细黑"/>
                <a:cs typeface="华文细黑"/>
              </a:rPr>
              <a:t>患有糖尿病、肾衰、慢性肺部疾病和免疫功能低下者易发展为中东呼吸综合征重症病例。</a:t>
            </a:r>
            <a:endParaRPr lang="en-US" altLang="zh-CN" sz="2400" smtClean="0">
              <a:latin typeface="华文细黑"/>
              <a:ea typeface="华文细黑"/>
              <a:cs typeface="华文细黑"/>
            </a:endParaRPr>
          </a:p>
          <a:p>
            <a:pPr eaLnBrk="1" hangingPunct="1">
              <a:lnSpc>
                <a:spcPct val="150000"/>
              </a:lnSpc>
              <a:buFont typeface="Wingdings"/>
              <a:buChar char="Ø"/>
            </a:pPr>
            <a:endParaRPr lang="zh-CN" altLang="en-US" sz="2400" smtClean="0">
              <a:latin typeface="华文细黑"/>
              <a:ea typeface="华文细黑"/>
              <a:cs typeface="华文细黑"/>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DC蓝边">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smtClean="0">
            <a:ln>
              <a:noFill/>
            </a:ln>
            <a:solidFill>
              <a:schemeClr val="tx1"/>
            </a:solidFill>
            <a:effectLst/>
            <a:latin typeface="Arial" pitchFamily="34" charset="0"/>
            <a:ea typeface="隶书" pitchFamily="49" charset="-122"/>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smtClean="0">
            <a:ln>
              <a:noFill/>
            </a:ln>
            <a:solidFill>
              <a:schemeClr val="tx1"/>
            </a:solidFill>
            <a:effectLst/>
            <a:latin typeface="Arial" pitchFamily="34" charset="0"/>
            <a:ea typeface="隶书" pitchFamily="49"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CDC蓝边</Template>
  <TotalTime>1685</TotalTime>
  <Words>5783</Words>
  <Application>Microsoft Office PowerPoint</Application>
  <PresentationFormat>Custom</PresentationFormat>
  <Paragraphs>278</Paragraphs>
  <Slides>55</Slides>
  <Notes>2</Notes>
  <HiddenSlides>0</HiddenSlides>
  <MMClips>0</MMClips>
  <ScaleCrop>false</ScaleCrop>
  <HeadingPairs>
    <vt:vector size="6" baseType="variant">
      <vt:variant>
        <vt:lpstr>已用的字体</vt:lpstr>
      </vt:variant>
      <vt:variant>
        <vt:i4>10</vt:i4>
      </vt:variant>
      <vt:variant>
        <vt:lpstr>演示文稿设计模板</vt:lpstr>
      </vt:variant>
      <vt:variant>
        <vt:i4>1</vt:i4>
      </vt:variant>
      <vt:variant>
        <vt:lpstr>幻灯片标题</vt:lpstr>
      </vt:variant>
      <vt:variant>
        <vt:i4>55</vt:i4>
      </vt:variant>
    </vt:vector>
  </HeadingPairs>
  <TitlesOfParts>
    <vt:vector size="66" baseType="lpstr">
      <vt:lpstr>Arial</vt:lpstr>
      <vt:lpstr>宋体</vt:lpstr>
      <vt:lpstr>Calibri</vt:lpstr>
      <vt:lpstr>隶书</vt:lpstr>
      <vt:lpstr>Gungsuh</vt:lpstr>
      <vt:lpstr>黑体</vt:lpstr>
      <vt:lpstr>华文细黑</vt:lpstr>
      <vt:lpstr>Wingdings</vt:lpstr>
      <vt:lpstr>Tahoma</vt:lpstr>
      <vt:lpstr>幼圆</vt:lpstr>
      <vt:lpstr>CDC蓝边</vt:lpstr>
      <vt:lpstr>中东呼吸综合征（MERS）防控</vt:lpstr>
      <vt:lpstr>提  纲</vt:lpstr>
      <vt:lpstr>MERS基本知识</vt:lpstr>
      <vt:lpstr>冠状病毒概述</vt:lpstr>
      <vt:lpstr>人类冠状病毒感染</vt:lpstr>
      <vt:lpstr>中东呼吸综合征冠状病毒（MERS-CoV）</vt:lpstr>
      <vt:lpstr>传染源 </vt:lpstr>
      <vt:lpstr>传播途径</vt:lpstr>
      <vt:lpstr>易感人群 </vt:lpstr>
      <vt:lpstr>潜伏期及传染期</vt:lpstr>
      <vt:lpstr>临床表现</vt:lpstr>
      <vt:lpstr>治疗和预防 </vt:lpstr>
      <vt:lpstr>全球最新疫情信息</vt:lpstr>
      <vt:lpstr>MERS全球疫情概况（ WHO,截止2015年6月23日）</vt:lpstr>
      <vt:lpstr>MERS确诊病例地区分布（WHO，2015年6月23日）</vt:lpstr>
      <vt:lpstr>MERS确诊病例发病情况分布（WHO，2015年6月23日） </vt:lpstr>
      <vt:lpstr>MERS输出病例</vt:lpstr>
      <vt:lpstr>韩国疫情进展</vt:lpstr>
      <vt:lpstr>韩国疫情最新信息-1</vt:lpstr>
      <vt:lpstr>韩国疫情最新信息-2</vt:lpstr>
      <vt:lpstr>韩国疫情最新信息-3</vt:lpstr>
      <vt:lpstr>幻灯片 22</vt:lpstr>
      <vt:lpstr>韩国MERS暴发的可能原因分析-1</vt:lpstr>
      <vt:lpstr>韩国MERS暴发的可能原因分析-2</vt:lpstr>
      <vt:lpstr>对韩国疫情的初步认识</vt:lpstr>
      <vt:lpstr>我国输入病例相关情况</vt:lpstr>
      <vt:lpstr>病例基本信息</vt:lpstr>
      <vt:lpstr>病例接报、隔离和现状</vt:lpstr>
      <vt:lpstr>密接追踪和医学观察</vt:lpstr>
      <vt:lpstr>病例标本实验室检测</vt:lpstr>
      <vt:lpstr>风险评估</vt:lpstr>
      <vt:lpstr>WHO风险评估（截至2015-6-3）</vt:lpstr>
      <vt:lpstr>WHO风险评估（截至2015-6-3）</vt:lpstr>
      <vt:lpstr>我国风险评估</vt:lpstr>
      <vt:lpstr>防控方案</vt:lpstr>
      <vt:lpstr>MERS防控方案演变</vt:lpstr>
      <vt:lpstr>防控措施（1） ——加强组织领导，高度重视中东呼吸综合征疫情的防控工作</vt:lpstr>
      <vt:lpstr>防控措施（2） ——加强中东呼吸综合征病例的监测</vt:lpstr>
      <vt:lpstr>病例定义</vt:lpstr>
      <vt:lpstr>病例定义</vt:lpstr>
      <vt:lpstr>病例定义</vt:lpstr>
      <vt:lpstr>病例定义</vt:lpstr>
      <vt:lpstr>防控措施（2） ——加强中东呼吸综合征病例的监测</vt:lpstr>
      <vt:lpstr>防控措施（2） ——加强中东呼吸综合征病例的监测</vt:lpstr>
      <vt:lpstr>防控措施（2） ——加强中东呼吸综合征病例的监测</vt:lpstr>
      <vt:lpstr>防控措施（2） ——加强中东呼吸综合征病例的监测</vt:lpstr>
      <vt:lpstr>防控措施（3） ——病例管理和医务人员防护</vt:lpstr>
      <vt:lpstr>防控措施（4） ——密切接触者的追踪和管理</vt:lpstr>
      <vt:lpstr>防控措施（4） ——密切接触者的追踪和管理</vt:lpstr>
      <vt:lpstr>防控措施（4） ——密切接触者的追踪和管理</vt:lpstr>
      <vt:lpstr>密切接触者追踪注意事项</vt:lpstr>
      <vt:lpstr>幻灯片 52</vt:lpstr>
      <vt:lpstr>防控措施（5） ——宣传教育和培训</vt:lpstr>
      <vt:lpstr>下一步防控建议</vt:lpstr>
      <vt:lpstr>谢  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涂文校</dc:creator>
  <cp:lastModifiedBy>User</cp:lastModifiedBy>
  <cp:revision>492</cp:revision>
  <dcterms:created xsi:type="dcterms:W3CDTF">2014-01-03T01:48:22Z</dcterms:created>
  <dcterms:modified xsi:type="dcterms:W3CDTF">2015-06-29T00:51:43Z</dcterms:modified>
</cp:coreProperties>
</file>